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4.xml" ContentType="application/vnd.openxmlformats-officedocument.presentationml.tags+xml"/>
  <Override PartName="/ppt/notesSlides/notesSlide16.xml" ContentType="application/vnd.openxmlformats-officedocument.presentationml.notesSlide+xml"/>
  <Override PartName="/ppt/tags/tag4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7BBF59B8_607F2A64.xml" ContentType="application/vnd.ms-powerpoint.comments+xml"/>
  <Override PartName="/ppt/notesSlides/notesSlide19.xml" ContentType="application/vnd.openxmlformats-officedocument.presentationml.notesSlide+xml"/>
  <Override PartName="/ppt/comments/modernComment_2E9B_72D39CC8.xml" ContentType="application/vnd.ms-powerpoint.comments+xml"/>
  <Override PartName="/ppt/comments/modernComment_7BBF5771_AFDB232A.xml" ContentType="application/vnd.ms-powerpoint.comments+xml"/>
  <Override PartName="/ppt/notesSlides/notesSlide20.xml" ContentType="application/vnd.openxmlformats-officedocument.presentationml.notesSlide+xml"/>
  <Override PartName="/ppt/comments/modernComment_2E9D_A59D6B6B.xml" ContentType="application/vnd.ms-powerpoint.comments+xml"/>
  <Override PartName="/ppt/comments/modernComment_2736_BBA8D8A4.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112B_99D4436F.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2E8D_41DAD3E3.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275D_92CE42DF.xml" ContentType="application/vnd.ms-powerpoint.comments+xml"/>
  <Override PartName="/ppt/notesSlides/notesSlide29.xml" ContentType="application/vnd.openxmlformats-officedocument.presentationml.notesSlide+xml"/>
  <Override PartName="/ppt/comments/modernComment_7BBF59BF_0.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modernComment_2E9E_B021CD24.xml" ContentType="application/vnd.ms-powerpoint.comments+xml"/>
  <Override PartName="/ppt/tags/tag46.xml" ContentType="application/vnd.openxmlformats-officedocument.presentationml.tags+xml"/>
  <Override PartName="/ppt/notesSlides/notesSlide39.xml" ContentType="application/vnd.openxmlformats-officedocument.presentationml.notesSlide+xml"/>
  <Override PartName="/ppt/tags/tag47.xml" ContentType="application/vnd.openxmlformats-officedocument.presentationml.tags+xml"/>
  <Override PartName="/ppt/notesSlides/notesSlide40.xml" ContentType="application/vnd.openxmlformats-officedocument.presentationml.notesSlide+xml"/>
  <Override PartName="/ppt/tags/tag48.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omments/modernComment_7BBF5B28_AC754833.xml" ContentType="application/vnd.ms-powerpoint.comments+xml"/>
  <Override PartName="/ppt/tags/tag49.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3" r:id="rId7"/>
    <p:sldMasterId id="2147483766" r:id="rId8"/>
    <p:sldMasterId id="2147483794" r:id="rId9"/>
  </p:sldMasterIdLst>
  <p:notesMasterIdLst>
    <p:notesMasterId r:id="rId141"/>
  </p:notesMasterIdLst>
  <p:sldIdLst>
    <p:sldId id="2076136518" r:id="rId10"/>
    <p:sldId id="2076138301" r:id="rId11"/>
    <p:sldId id="2076138303" r:id="rId12"/>
    <p:sldId id="2076138304" r:id="rId13"/>
    <p:sldId id="2145705728" r:id="rId14"/>
    <p:sldId id="2076137318" r:id="rId15"/>
    <p:sldId id="2145705730" r:id="rId16"/>
    <p:sldId id="2076137319" r:id="rId17"/>
    <p:sldId id="2076137798" r:id="rId18"/>
    <p:sldId id="2076137321" r:id="rId19"/>
    <p:sldId id="2076137322" r:id="rId20"/>
    <p:sldId id="2076138288" r:id="rId21"/>
    <p:sldId id="2076137324" r:id="rId22"/>
    <p:sldId id="2076137325" r:id="rId23"/>
    <p:sldId id="2076138289" r:id="rId24"/>
    <p:sldId id="2076137327" r:id="rId25"/>
    <p:sldId id="2076138290" r:id="rId26"/>
    <p:sldId id="2076138291" r:id="rId27"/>
    <p:sldId id="2076137320" r:id="rId28"/>
    <p:sldId id="10035" r:id="rId29"/>
    <p:sldId id="2076137330" r:id="rId30"/>
    <p:sldId id="2076137333" r:id="rId31"/>
    <p:sldId id="2076137267" r:id="rId32"/>
    <p:sldId id="10048" r:id="rId33"/>
    <p:sldId id="2076137309" r:id="rId34"/>
    <p:sldId id="2076137758" r:id="rId35"/>
    <p:sldId id="2076137785" r:id="rId36"/>
    <p:sldId id="2076137786" r:id="rId37"/>
    <p:sldId id="2076137816" r:id="rId38"/>
    <p:sldId id="2076138293" r:id="rId39"/>
    <p:sldId id="10057" r:id="rId40"/>
    <p:sldId id="10058" r:id="rId41"/>
    <p:sldId id="2076138294" r:id="rId42"/>
    <p:sldId id="10244" r:id="rId43"/>
    <p:sldId id="10246" r:id="rId44"/>
    <p:sldId id="2076137815" r:id="rId45"/>
    <p:sldId id="2076138298" r:id="rId46"/>
    <p:sldId id="2076138299" r:id="rId47"/>
    <p:sldId id="2076138300" r:id="rId48"/>
    <p:sldId id="1370" r:id="rId49"/>
    <p:sldId id="1841" r:id="rId50"/>
    <p:sldId id="2147470476" r:id="rId51"/>
    <p:sldId id="2076137912" r:id="rId52"/>
    <p:sldId id="2076137314" r:id="rId53"/>
    <p:sldId id="11931" r:id="rId54"/>
    <p:sldId id="2076137329" r:id="rId55"/>
    <p:sldId id="11933" r:id="rId56"/>
    <p:sldId id="10038" r:id="rId57"/>
    <p:sldId id="11916" r:id="rId58"/>
    <p:sldId id="2076138287" r:id="rId59"/>
    <p:sldId id="4395" r:id="rId60"/>
    <p:sldId id="11917" r:id="rId61"/>
    <p:sldId id="2076138286" r:id="rId62"/>
    <p:sldId id="2076137313" r:id="rId63"/>
    <p:sldId id="2449" r:id="rId64"/>
    <p:sldId id="2076138272" r:id="rId65"/>
    <p:sldId id="2076137913" r:id="rId66"/>
    <p:sldId id="10050" r:id="rId67"/>
    <p:sldId id="10077" r:id="rId68"/>
    <p:sldId id="2076137919" r:id="rId69"/>
    <p:sldId id="2076137914" r:id="rId70"/>
    <p:sldId id="2452" r:id="rId71"/>
    <p:sldId id="330" r:id="rId72"/>
    <p:sldId id="2076137916" r:id="rId73"/>
    <p:sldId id="261" r:id="rId74"/>
    <p:sldId id="262" r:id="rId75"/>
    <p:sldId id="263" r:id="rId76"/>
    <p:sldId id="2076137917" r:id="rId77"/>
    <p:sldId id="2076137920" r:id="rId78"/>
    <p:sldId id="2076137921" r:id="rId79"/>
    <p:sldId id="334" r:id="rId80"/>
    <p:sldId id="2076137918" r:id="rId81"/>
    <p:sldId id="273" r:id="rId82"/>
    <p:sldId id="2076138281" r:id="rId83"/>
    <p:sldId id="2076138273" r:id="rId84"/>
    <p:sldId id="2076138274" r:id="rId85"/>
    <p:sldId id="2076137922" r:id="rId86"/>
    <p:sldId id="11934" r:id="rId87"/>
    <p:sldId id="1387" r:id="rId88"/>
    <p:sldId id="2076138265" r:id="rId89"/>
    <p:sldId id="2076138275" r:id="rId90"/>
    <p:sldId id="258" r:id="rId91"/>
    <p:sldId id="2076137923" r:id="rId92"/>
    <p:sldId id="2076137328" r:id="rId93"/>
    <p:sldId id="2076138277" r:id="rId94"/>
    <p:sldId id="11915" r:id="rId95"/>
    <p:sldId id="2076137924" r:id="rId96"/>
    <p:sldId id="2076138279" r:id="rId97"/>
    <p:sldId id="2076137929" r:id="rId98"/>
    <p:sldId id="2076137742" r:id="rId99"/>
    <p:sldId id="2076137788" r:id="rId100"/>
    <p:sldId id="2076138283" r:id="rId101"/>
    <p:sldId id="2076137743" r:id="rId102"/>
    <p:sldId id="2076137744" r:id="rId103"/>
    <p:sldId id="2076137745" r:id="rId104"/>
    <p:sldId id="2076137746" r:id="rId105"/>
    <p:sldId id="2076137747" r:id="rId106"/>
    <p:sldId id="2076137748" r:id="rId107"/>
    <p:sldId id="2076137749" r:id="rId108"/>
    <p:sldId id="2076137789" r:id="rId109"/>
    <p:sldId id="2076137750" r:id="rId110"/>
    <p:sldId id="2076137752" r:id="rId111"/>
    <p:sldId id="2076137790" r:id="rId112"/>
    <p:sldId id="2076137753" r:id="rId113"/>
    <p:sldId id="2076137823" r:id="rId114"/>
    <p:sldId id="2076137754" r:id="rId115"/>
    <p:sldId id="2076137773" r:id="rId116"/>
    <p:sldId id="2076137925" r:id="rId117"/>
    <p:sldId id="10650" r:id="rId118"/>
    <p:sldId id="257" r:id="rId119"/>
    <p:sldId id="2076137266" r:id="rId120"/>
    <p:sldId id="2076137726" r:id="rId121"/>
    <p:sldId id="2076137722" r:id="rId122"/>
    <p:sldId id="2076137725" r:id="rId123"/>
    <p:sldId id="2076137926" r:id="rId124"/>
    <p:sldId id="2076138282" r:id="rId125"/>
    <p:sldId id="266" r:id="rId126"/>
    <p:sldId id="267" r:id="rId127"/>
    <p:sldId id="9980" r:id="rId128"/>
    <p:sldId id="2076138284" r:id="rId129"/>
    <p:sldId id="268" r:id="rId130"/>
    <p:sldId id="271" r:id="rId131"/>
    <p:sldId id="274" r:id="rId132"/>
    <p:sldId id="2451" r:id="rId133"/>
    <p:sldId id="2076137930" r:id="rId134"/>
    <p:sldId id="2076138280" r:id="rId135"/>
    <p:sldId id="2076138270" r:id="rId136"/>
    <p:sldId id="2076138208" r:id="rId137"/>
    <p:sldId id="2076138271" r:id="rId138"/>
    <p:sldId id="2076138225" r:id="rId139"/>
    <p:sldId id="2076138226"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6518"/>
            <p14:sldId id="2076138301"/>
            <p14:sldId id="2076138303"/>
            <p14:sldId id="2076138304"/>
            <p14:sldId id="2145705728"/>
            <p14:sldId id="2076137318"/>
            <p14:sldId id="2145705730"/>
            <p14:sldId id="2076137319"/>
            <p14:sldId id="2076137798"/>
            <p14:sldId id="2076137321"/>
            <p14:sldId id="2076137322"/>
            <p14:sldId id="2076138288"/>
            <p14:sldId id="2076137324"/>
            <p14:sldId id="2076137325"/>
            <p14:sldId id="2076138289"/>
            <p14:sldId id="2076137327"/>
            <p14:sldId id="2076138290"/>
            <p14:sldId id="2076138291"/>
            <p14:sldId id="2076137320"/>
            <p14:sldId id="10035"/>
            <p14:sldId id="2076137330"/>
            <p14:sldId id="2076137333"/>
            <p14:sldId id="2076137267"/>
            <p14:sldId id="10048"/>
            <p14:sldId id="2076137309"/>
            <p14:sldId id="2076137758"/>
            <p14:sldId id="2076137785"/>
            <p14:sldId id="2076137786"/>
            <p14:sldId id="2076137816"/>
            <p14:sldId id="2076138293"/>
            <p14:sldId id="10057"/>
            <p14:sldId id="10058"/>
            <p14:sldId id="2076138294"/>
            <p14:sldId id="10244"/>
            <p14:sldId id="10246"/>
            <p14:sldId id="2076137815"/>
            <p14:sldId id="2076138298"/>
            <p14:sldId id="2076138299"/>
            <p14:sldId id="2076138300"/>
            <p14:sldId id="1370"/>
            <p14:sldId id="1841"/>
            <p14:sldId id="2147470476"/>
            <p14:sldId id="2076137912"/>
            <p14:sldId id="2076137314"/>
            <p14:sldId id="11931"/>
            <p14:sldId id="2076137329"/>
            <p14:sldId id="11933"/>
            <p14:sldId id="10038"/>
            <p14:sldId id="11916"/>
            <p14:sldId id="2076138287"/>
            <p14:sldId id="4395"/>
            <p14:sldId id="11917"/>
            <p14:sldId id="2076138286"/>
            <p14:sldId id="2076137313"/>
            <p14:sldId id="2449"/>
            <p14:sldId id="2076138272"/>
            <p14:sldId id="207613791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81"/>
            <p14:sldId id="2076138273"/>
            <p14:sldId id="2076138274"/>
            <p14:sldId id="2076137922"/>
            <p14:sldId id="11934"/>
            <p14:sldId id="1387"/>
            <p14:sldId id="2076138265"/>
            <p14:sldId id="2076138275"/>
            <p14:sldId id="258"/>
            <p14:sldId id="2076137923"/>
            <p14:sldId id="2076137328"/>
            <p14:sldId id="2076138277"/>
            <p14:sldId id="11915"/>
            <p14:sldId id="2076137924"/>
            <p14:sldId id="2076138279"/>
            <p14:sldId id="2076137929"/>
            <p14:sldId id="2076137742"/>
            <p14:sldId id="2076137788"/>
            <p14:sldId id="2076138283"/>
            <p14:sldId id="2076137743"/>
            <p14:sldId id="2076137744"/>
            <p14:sldId id="2076137745"/>
            <p14:sldId id="2076137746"/>
            <p14:sldId id="2076137747"/>
            <p14:sldId id="2076137748"/>
            <p14:sldId id="2076137749"/>
            <p14:sldId id="2076137789"/>
            <p14:sldId id="2076137750"/>
            <p14:sldId id="2076137752"/>
            <p14:sldId id="2076137790"/>
            <p14:sldId id="2076137753"/>
            <p14:sldId id="2076137823"/>
            <p14:sldId id="2076137754"/>
            <p14:sldId id="2076137773"/>
            <p14:sldId id="2076137925"/>
            <p14:sldId id="10650"/>
            <p14:sldId id="257"/>
            <p14:sldId id="2076137266"/>
            <p14:sldId id="2076137726"/>
            <p14:sldId id="2076137722"/>
            <p14:sldId id="2076137725"/>
            <p14:sldId id="2076137926"/>
            <p14:sldId id="2076138282"/>
            <p14:sldId id="266"/>
            <p14:sldId id="267"/>
            <p14:sldId id="9980"/>
            <p14:sldId id="2076138284"/>
            <p14:sldId id="268"/>
            <p14:sldId id="271"/>
            <p14:sldId id="274"/>
            <p14:sldId id="2451"/>
            <p14:sldId id="2076137930"/>
            <p14:sldId id="2076138280"/>
            <p14:sldId id="2076138270"/>
            <p14:sldId id="2076138208"/>
            <p14:sldId id="2076138271"/>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002060"/>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86982" autoAdjust="0"/>
  </p:normalViewPr>
  <p:slideViewPr>
    <p:cSldViewPr snapToGrid="0">
      <p:cViewPr varScale="1">
        <p:scale>
          <a:sx n="91" d="100"/>
          <a:sy n="91" d="100"/>
        </p:scale>
        <p:origin x="510" y="8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38" Type="http://schemas.openxmlformats.org/officeDocument/2006/relationships/slide" Target="slides/slide129.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slide" Target="slides/slide119.xml"/><Relationship Id="rId144"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slide" Target="slides/slide130.xml"/><Relationship Id="rId80" Type="http://schemas.openxmlformats.org/officeDocument/2006/relationships/slide" Target="slides/slide71.xml"/><Relationship Id="rId85" Type="http://schemas.openxmlformats.org/officeDocument/2006/relationships/slide" Target="slides/slide76.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openxmlformats.org/officeDocument/2006/relationships/slide" Target="slides/slide94.xml"/><Relationship Id="rId108" Type="http://schemas.openxmlformats.org/officeDocument/2006/relationships/slide" Target="slides/slide99.xml"/><Relationship Id="rId116" Type="http://schemas.openxmlformats.org/officeDocument/2006/relationships/slide" Target="slides/slide107.xml"/><Relationship Id="rId124" Type="http://schemas.openxmlformats.org/officeDocument/2006/relationships/slide" Target="slides/slide115.xml"/><Relationship Id="rId129" Type="http://schemas.openxmlformats.org/officeDocument/2006/relationships/slide" Target="slides/slide120.xml"/><Relationship Id="rId137" Type="http://schemas.openxmlformats.org/officeDocument/2006/relationships/slide" Target="slides/slide12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11" Type="http://schemas.openxmlformats.org/officeDocument/2006/relationships/slide" Target="slides/slide102.xml"/><Relationship Id="rId132" Type="http://schemas.openxmlformats.org/officeDocument/2006/relationships/slide" Target="slides/slide123.xml"/><Relationship Id="rId140" Type="http://schemas.openxmlformats.org/officeDocument/2006/relationships/slide" Target="slides/slide131.xml"/><Relationship Id="rId14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slide" Target="slides/slide105.xml"/><Relationship Id="rId119" Type="http://schemas.openxmlformats.org/officeDocument/2006/relationships/slide" Target="slides/slide110.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30" Type="http://schemas.openxmlformats.org/officeDocument/2006/relationships/slide" Target="slides/slide121.xml"/><Relationship Id="rId135" Type="http://schemas.openxmlformats.org/officeDocument/2006/relationships/slide" Target="slides/slide126.xml"/><Relationship Id="rId14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presProps" Target="presProps.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147.svg"/><Relationship Id="rId16" Type="http://schemas.openxmlformats.org/officeDocument/2006/relationships/image" Target="../media/image161.svg"/><Relationship Id="rId1" Type="http://schemas.openxmlformats.org/officeDocument/2006/relationships/image" Target="../media/image146.png"/><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147.svg"/><Relationship Id="rId16" Type="http://schemas.openxmlformats.org/officeDocument/2006/relationships/image" Target="../media/image161.svg"/><Relationship Id="rId1" Type="http://schemas.openxmlformats.org/officeDocument/2006/relationships/image" Target="../media/image146.png"/><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Quick data exploration</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Easily explore schema and data in files on Azure storage</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Logical Data Warehouse</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B1333644-EE10-4FA2-B251-0CAE6E47C8DC}">
      <dgm:prSet phldrT="[Text]"/>
      <dgm:spPr/>
      <dgm:t>
        <a:bodyPr/>
        <a:lstStyle/>
        <a:p>
          <a:r>
            <a:rPr lang="en-US" dirty="0"/>
            <a:t>Transform CSV to parquet format</a:t>
          </a:r>
        </a:p>
      </dgm:t>
    </dgm:pt>
    <dgm:pt modelId="{ED1281FA-2F51-494B-9CA0-4A76C521E7CB}" type="parTrans" cxnId="{E389CC28-7176-4F5B-9ECD-F9A16ED8DC57}">
      <dgm:prSet/>
      <dgm:spPr/>
      <dgm:t>
        <a:bodyPr/>
        <a:lstStyle/>
        <a:p>
          <a:endParaRPr lang="en-US"/>
        </a:p>
      </dgm:t>
    </dgm:pt>
    <dgm:pt modelId="{6C68AB23-5243-40F0-AE95-9C167AB6621A}" type="sibTrans" cxnId="{E389CC28-7176-4F5B-9ECD-F9A16ED8DC57}">
      <dgm:prSet/>
      <dgm:spPr/>
      <dgm:t>
        <a:bodyPr/>
        <a:lstStyle/>
        <a:p>
          <a:endParaRPr lang="en-US"/>
        </a:p>
      </dgm:t>
    </dgm:pt>
    <dgm:pt modelId="{AFBA98E4-E5BF-4059-80C0-88EBDE285998}">
      <dgm:prSet phldrT="[Text]"/>
      <dgm:spPr/>
      <dgm:t>
        <a:bodyPr/>
        <a:lstStyle/>
        <a:p>
          <a:r>
            <a:rPr lang="en-US"/>
            <a:t>Move data between containers and accounts</a:t>
          </a:r>
        </a:p>
      </dgm:t>
    </dgm:pt>
    <dgm:pt modelId="{9B3C62C8-E32F-4688-B582-4E79A70A7B06}" type="parTrans" cxnId="{A633019F-4C88-4758-9421-3C04EDEBFE19}">
      <dgm:prSet/>
      <dgm:spPr/>
      <dgm:t>
        <a:bodyPr/>
        <a:lstStyle/>
        <a:p>
          <a:endParaRPr lang="en-US"/>
        </a:p>
      </dgm:t>
    </dgm:pt>
    <dgm:pt modelId="{494AB928-FCFF-4CC0-87C7-BB34654FD53E}" type="sibTrans" cxnId="{A633019F-4C88-4758-9421-3C04EDEBFE19}">
      <dgm:prSet/>
      <dgm:spPr/>
      <dgm:t>
        <a:bodyPr/>
        <a:lstStyle/>
        <a:p>
          <a:endParaRPr lang="en-US"/>
        </a:p>
      </dgm:t>
    </dgm:pt>
    <dgm:pt modelId="{A53A8844-7569-4122-98C4-7CA16C8A57B7}">
      <dgm:prSet phldrT="[Text]"/>
      <dgm:spPr/>
      <dgm:t>
        <a:bodyPr/>
        <a:lstStyle/>
        <a:p>
          <a:endParaRPr lang="en-US"/>
        </a:p>
      </dgm:t>
    </dgm:pt>
    <dgm:pt modelId="{EC140F6C-08A0-4F3E-800D-E028B8A0770B}" type="parTrans" cxnId="{9A1462CE-4003-4118-A994-5034923C9A5B}">
      <dgm:prSet/>
      <dgm:spPr/>
      <dgm:t>
        <a:bodyPr/>
        <a:lstStyle/>
        <a:p>
          <a:endParaRPr lang="en-US"/>
        </a:p>
      </dgm:t>
    </dgm:pt>
    <dgm:pt modelId="{1D106CC4-57B2-46AF-9B55-711FD5F0F13A}" type="sibTrans" cxnId="{9A1462CE-4003-4118-A994-5034923C9A5B}">
      <dgm:prSet/>
      <dgm:spPr/>
      <dgm:t>
        <a:bodyPr/>
        <a:lstStyle/>
        <a:p>
          <a:endParaRPr lang="en-US"/>
        </a:p>
      </dgm:t>
    </dgm:pt>
    <dgm:pt modelId="{CD46439D-E630-4D98-860F-F7FDD690BC35}">
      <dgm:prSet phldrT="[Text]"/>
      <dgm:spPr/>
      <dgm:t>
        <a:bodyPr/>
        <a:lstStyle/>
        <a:p>
          <a:r>
            <a:rPr lang="en-US" dirty="0"/>
            <a:t>Use any tool that works with SQL to analyze files</a:t>
          </a:r>
        </a:p>
      </dgm:t>
    </dgm:pt>
    <dgm:pt modelId="{F0FAE6EA-217A-489E-9886-33569F1B2D40}" type="parTrans" cxnId="{987BA35C-636E-498D-A049-10F124193C20}">
      <dgm:prSet/>
      <dgm:spPr/>
      <dgm:t>
        <a:bodyPr/>
        <a:lstStyle/>
        <a:p>
          <a:endParaRPr lang="en-US"/>
        </a:p>
      </dgm:t>
    </dgm:pt>
    <dgm:pt modelId="{6B3BCF9C-169A-4606-B038-49BD2CB66637}" type="sibTrans" cxnId="{987BA35C-636E-498D-A049-10F124193C20}">
      <dgm:prSet/>
      <dgm:spPr/>
      <dgm:t>
        <a:bodyPr/>
        <a:lstStyle/>
        <a:p>
          <a:endParaRPr lang="en-US"/>
        </a:p>
      </dgm:t>
    </dgm:pt>
    <dgm:pt modelId="{3E6AFACA-6358-4E3A-82A3-731215BFE7A9}">
      <dgm:prSet phldrT="[Text]"/>
      <dgm:spPr/>
      <dgm:t>
        <a:bodyPr/>
        <a:lstStyle/>
        <a:p>
          <a:r>
            <a:rPr lang="en-US"/>
            <a:t>Use enterprise-grade security model</a:t>
          </a:r>
        </a:p>
      </dgm:t>
    </dgm:pt>
    <dgm:pt modelId="{B5D30A30-FB5E-4327-AD6C-E1AF989D4861}" type="parTrans" cxnId="{E5716FAE-D3DF-4456-93DC-5FE895FE4D42}">
      <dgm:prSet/>
      <dgm:spPr/>
      <dgm:t>
        <a:bodyPr/>
        <a:lstStyle/>
        <a:p>
          <a:endParaRPr lang="en-US"/>
        </a:p>
      </dgm:t>
    </dgm:pt>
    <dgm:pt modelId="{39BAA85F-3207-4A05-A55E-A1AE38FB1B67}" type="sibTrans" cxnId="{E5716FAE-D3DF-4456-93DC-5FE895FE4D42}">
      <dgm:prSet/>
      <dgm:spPr/>
      <dgm:t>
        <a:bodyPr/>
        <a:lstStyle/>
        <a:p>
          <a:endParaRPr lang="en-US"/>
        </a:p>
      </dgm:t>
    </dgm:pt>
    <dgm:pt modelId="{622CBA25-8A58-49BE-90B9-91E787B8C96B}">
      <dgm:prSet phldrT="[Text]"/>
      <dgm:spPr/>
      <dgm:t>
        <a:bodyPr/>
        <a:lstStyle/>
        <a:p>
          <a:r>
            <a:rPr lang="en-US"/>
            <a:t>Save the results of queries on external storage</a:t>
          </a:r>
        </a:p>
      </dgm:t>
    </dgm:pt>
    <dgm:pt modelId="{27F4B3B1-B6E4-4F2E-A8C3-8876C6C420E2}" type="parTrans" cxnId="{C5250BAA-8D71-4C07-B118-35A5B9B92A2E}">
      <dgm:prSet/>
      <dgm:spPr/>
      <dgm:t>
        <a:bodyPr/>
        <a:lstStyle/>
        <a:p>
          <a:endParaRPr lang="en-US"/>
        </a:p>
      </dgm:t>
    </dgm:pt>
    <dgm:pt modelId="{55FA8053-2381-4CEE-9EAD-F75FCBABB9A3}" type="sibTrans" cxnId="{C5250BAA-8D71-4C07-B118-35A5B9B92A2E}">
      <dgm:prSet/>
      <dgm:spPr/>
      <dgm:t>
        <a:bodyPr/>
        <a:lstStyle/>
        <a:p>
          <a:endParaRPr lang="en-US"/>
        </a:p>
      </dgm:t>
    </dgm:pt>
    <dgm:pt modelId="{850F70D1-0343-4F2E-9C89-660CB933EF50}">
      <dgm:prSet phldrT="[Text]"/>
      <dgm:spPr/>
      <dgm:t>
        <a:bodyPr/>
        <a:lstStyle/>
        <a:p>
          <a:r>
            <a:rPr lang="en-US" dirty="0"/>
            <a:t>Supports various file formats (Parquet, CSV, JSON)</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2A65E136-4A27-4FBD-9223-F2887C56BE73}">
      <dgm:prSet/>
      <dgm:spPr/>
      <dgm:t>
        <a:bodyPr/>
        <a:lstStyle/>
        <a:p>
          <a:r>
            <a:rPr lang="en-US"/>
            <a:t>Direct connector to Azure storage for large BI ecosystem</a:t>
          </a:r>
        </a:p>
      </dgm:t>
    </dgm:pt>
    <dgm:pt modelId="{9A21F159-64AA-4589-840F-06AFA212D57D}" type="parTrans" cxnId="{0AABC39F-6FC4-4128-8C9F-A9F6CFD5D746}">
      <dgm:prSet/>
      <dgm:spPr/>
      <dgm:t>
        <a:bodyPr/>
        <a:lstStyle/>
        <a:p>
          <a:endParaRPr lang="en-US"/>
        </a:p>
      </dgm:t>
    </dgm:pt>
    <dgm:pt modelId="{29A017E1-CF91-4845-AC69-643DFE077D54}" type="sibTrans" cxnId="{0AABC39F-6FC4-4128-8C9F-A9F6CFD5D746}">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AAE36A8B-7273-47E0-914A-57C4B748E852}" type="pres">
      <dgm:prSet presAssocID="{86C4114F-343B-4CA8-99E3-6A7259F9591C}"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0DB2A321-EDBE-4FBB-853E-89B06A2A6F7C}" type="presOf" srcId="{CD46439D-E630-4D98-860F-F7FDD690BC35}" destId="{13147367-F0E9-4ACF-8B01-06F2B02A3C7D}" srcOrd="0" destOrd="2" presId="urn:microsoft.com/office/officeart/2005/8/layout/venn3"/>
    <dgm:cxn modelId="{DE4FE222-E799-4DB4-AD2C-1D8BC27FFE0A}" type="presOf" srcId="{2A65E136-4A27-4FBD-9223-F2887C56BE73}" destId="{8C4D3C74-A890-4670-ADF8-15428782258E}" srcOrd="0" destOrd="3" presId="urn:microsoft.com/office/officeart/2005/8/layout/venn3"/>
    <dgm:cxn modelId="{DC066F27-1886-4B52-B8F9-B3202063B40E}" srcId="{441169D3-2DE7-4F96-A8B1-02DF2B0B8004}" destId="{222A22C0-F7D9-4218-8DE3-99DF56C1C28E}" srcOrd="0" destOrd="0" parTransId="{DDE3F2D2-335A-4AFB-8AC3-0D25794CDC39}" sibTransId="{D5132C65-28DF-42EA-A2BD-1CB1D90291AC}"/>
    <dgm:cxn modelId="{E389CC28-7176-4F5B-9ECD-F9A16ED8DC57}" srcId="{86C4114F-343B-4CA8-99E3-6A7259F9591C}" destId="{B1333644-EE10-4FA2-B251-0CAE6E47C8DC}" srcOrd="0" destOrd="0" parTransId="{ED1281FA-2F51-494B-9CA0-4A76C521E7CB}" sibTransId="{6C68AB23-5243-40F0-AE95-9C167AB6621A}"/>
    <dgm:cxn modelId="{C087052B-E06E-4C9A-926F-48128DCB29E3}" srcId="{05313DD9-30C7-4BCA-A49B-F6E9D43B6DDC}" destId="{441169D3-2DE7-4F96-A8B1-02DF2B0B8004}" srcOrd="1" destOrd="0" parTransId="{BD42512F-6C1B-4B25-8C26-D7DDE946EE5D}" sibTransId="{535EE2A7-311B-4153-AAC7-E8ACC5C5C12F}"/>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3C047134-2444-4332-A212-7C33D9639F33}" type="presOf" srcId="{A53A8844-7569-4122-98C4-7CA16C8A57B7}" destId="{AAE36A8B-7273-47E0-914A-57C4B748E852}" srcOrd="0" destOrd="4" presId="urn:microsoft.com/office/officeart/2005/8/layout/venn3"/>
    <dgm:cxn modelId="{987BA35C-636E-498D-A049-10F124193C20}" srcId="{441169D3-2DE7-4F96-A8B1-02DF2B0B8004}" destId="{CD46439D-E630-4D98-860F-F7FDD690BC35}" srcOrd="1" destOrd="0" parTransId="{F0FAE6EA-217A-489E-9886-33569F1B2D40}" sibTransId="{6B3BCF9C-169A-4606-B038-49BD2CB66637}"/>
    <dgm:cxn modelId="{CE60EC64-E7AB-466E-913C-EC1F2E8B5A69}" type="presOf" srcId="{B1333644-EE10-4FA2-B251-0CAE6E47C8DC}" destId="{AAE36A8B-7273-47E0-914A-57C4B748E852}" srcOrd="0" destOrd="1" presId="urn:microsoft.com/office/officeart/2005/8/layout/venn3"/>
    <dgm:cxn modelId="{D038B86A-8378-4103-B18F-FDB559D21CEF}" type="presOf" srcId="{622CBA25-8A58-49BE-90B9-91E787B8C96B}" destId="{AAE36A8B-7273-47E0-914A-57C4B748E852}" srcOrd="0" destOrd="3" presId="urn:microsoft.com/office/officeart/2005/8/layout/venn3"/>
    <dgm:cxn modelId="{7CF81B6C-1BE1-4CC9-A1DE-EF9B4C120FB2}" type="presOf" srcId="{0673BA04-C104-4B9D-AEE6-AC624C1C6945}" destId="{8C4D3C74-A890-4670-ADF8-15428782258E}" srcOrd="0" destOrd="0" presId="urn:microsoft.com/office/officeart/2005/8/layout/venn3"/>
    <dgm:cxn modelId="{A12DAB75-E3F3-4CF2-AEB8-9C10AA42716E}" type="presOf" srcId="{222A22C0-F7D9-4218-8DE3-99DF56C1C28E}" destId="{13147367-F0E9-4ACF-8B01-06F2B02A3C7D}" srcOrd="0" destOrd="1" presId="urn:microsoft.com/office/officeart/2005/8/layout/venn3"/>
    <dgm:cxn modelId="{F5D3D656-9CE6-43AA-B3B3-231D41CAA449}" type="presOf" srcId="{86C4114F-343B-4CA8-99E3-6A7259F9591C}" destId="{AAE36A8B-7273-47E0-914A-57C4B748E852}" srcOrd="0" destOrd="0" presId="urn:microsoft.com/office/officeart/2005/8/layout/venn3"/>
    <dgm:cxn modelId="{CBBFC793-D49D-4B5F-90AA-D714C1F793FB}" type="presOf" srcId="{3E6AFACA-6358-4E3A-82A3-731215BFE7A9}" destId="{13147367-F0E9-4ACF-8B01-06F2B02A3C7D}" srcOrd="0" destOrd="3" presId="urn:microsoft.com/office/officeart/2005/8/layout/venn3"/>
    <dgm:cxn modelId="{A633019F-4C88-4758-9421-3C04EDEBFE19}" srcId="{86C4114F-343B-4CA8-99E3-6A7259F9591C}" destId="{AFBA98E4-E5BF-4059-80C0-88EBDE285998}" srcOrd="1" destOrd="0" parTransId="{9B3C62C8-E32F-4688-B582-4E79A70A7B06}" sibTransId="{494AB928-FCFF-4CC0-87C7-BB34654FD53E}"/>
    <dgm:cxn modelId="{26FB079F-73FB-4E04-9C78-B718FE40BAEA}" srcId="{0673BA04-C104-4B9D-AEE6-AC624C1C6945}" destId="{850F70D1-0343-4F2E-9C89-660CB933EF50}" srcOrd="1" destOrd="0" parTransId="{A1EE099C-AEC8-4C6E-A7A9-4BF379F6B5CC}" sibTransId="{940B2805-44E9-4E73-A079-78341D98A771}"/>
    <dgm:cxn modelId="{0AABC39F-6FC4-4128-8C9F-A9F6CFD5D746}" srcId="{0673BA04-C104-4B9D-AEE6-AC624C1C6945}" destId="{2A65E136-4A27-4FBD-9223-F2887C56BE73}" srcOrd="2" destOrd="0" parTransId="{9A21F159-64AA-4589-840F-06AFA212D57D}" sibTransId="{29A017E1-CF91-4845-AC69-643DFE077D54}"/>
    <dgm:cxn modelId="{C5250BAA-8D71-4C07-B118-35A5B9B92A2E}" srcId="{86C4114F-343B-4CA8-99E3-6A7259F9591C}" destId="{622CBA25-8A58-49BE-90B9-91E787B8C96B}" srcOrd="2" destOrd="0" parTransId="{27F4B3B1-B6E4-4F2E-A8C3-8876C6C420E2}" sibTransId="{55FA8053-2381-4CEE-9EAD-F75FCBABB9A3}"/>
    <dgm:cxn modelId="{E5716FAE-D3DF-4456-93DC-5FE895FE4D42}" srcId="{441169D3-2DE7-4F96-A8B1-02DF2B0B8004}" destId="{3E6AFACA-6358-4E3A-82A3-731215BFE7A9}" srcOrd="2" destOrd="0" parTransId="{B5D30A30-FB5E-4327-AD6C-E1AF989D4861}" sibTransId="{39BAA85F-3207-4A05-A55E-A1AE38FB1B67}"/>
    <dgm:cxn modelId="{F96E16BA-3C2E-4F61-B12D-99A77FDE07C5}" type="presOf" srcId="{AFBA98E4-E5BF-4059-80C0-88EBDE285998}" destId="{AAE36A8B-7273-47E0-914A-57C4B748E852}" srcOrd="0" destOrd="2" presId="urn:microsoft.com/office/officeart/2005/8/layout/venn3"/>
    <dgm:cxn modelId="{9A1462CE-4003-4118-A994-5034923C9A5B}" srcId="{86C4114F-343B-4CA8-99E3-6A7259F9591C}" destId="{A53A8844-7569-4122-98C4-7CA16C8A57B7}" srcOrd="3" destOrd="0" parTransId="{EC140F6C-08A0-4F3E-800D-E028B8A0770B}" sibTransId="{1D106CC4-57B2-46AF-9B55-711FD5F0F13A}"/>
    <dgm:cxn modelId="{5AEB52E7-5164-4297-B27E-19281CCF179B}" type="presOf" srcId="{E56468F0-A88A-49F1-9246-57CC9C27A80E}" destId="{8C4D3C74-A890-4670-ADF8-15428782258E}" srcOrd="0" destOrd="1" presId="urn:microsoft.com/office/officeart/2005/8/layout/venn3"/>
    <dgm:cxn modelId="{0FB321FA-321D-4777-9988-3A642CBD12ED}" srcId="{05313DD9-30C7-4BCA-A49B-F6E9D43B6DDC}" destId="{86C4114F-343B-4CA8-99E3-6A7259F9591C}" srcOrd="2" destOrd="0" parTransId="{65811011-476F-49F4-B362-72384D2E2241}" sibTransId="{C6694765-6479-472B-8135-B93C09AF2AB1}"/>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C62B6214-5372-4493-9201-10B9786F139F}" type="presParOf" srcId="{44532A51-5EA7-492A-A188-F12A7A870924}" destId="{AAE36A8B-7273-47E0-914A-57C4B748E852}"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US"/>
        </a:p>
      </dgm:t>
    </dgm:pt>
    <dgm:pt modelId="{94DE9948-A886-4AE5-9629-8420E3BFE008}">
      <dgm:prSet phldrT="[Text]"/>
      <dgm:spPr>
        <a:solidFill>
          <a:srgbClr val="D35400"/>
        </a:solidFill>
      </dgm:spPr>
      <dgm:t>
        <a:bodyPr/>
        <a:lstStyle/>
        <a:p>
          <a:r>
            <a:rPr lang="en-US"/>
            <a:t>Driver</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rgbClr val="D35400"/>
        </a:solidFill>
      </dgm:spPr>
      <dgm:t>
        <a:bodyPr/>
        <a:lstStyle/>
        <a:p>
          <a:r>
            <a:rPr lang="en-US"/>
            <a:t>Executor</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rgbClr val="D35400"/>
        </a:solidFill>
      </dgm:spPr>
      <dgm:t>
        <a:bodyPr/>
        <a:lstStyle/>
        <a:p>
          <a:r>
            <a:rPr lang="en-US"/>
            <a:t>Executor</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rgbClr val="D35400"/>
        </a:solidFill>
      </dgm:spPr>
      <dgm:t>
        <a:bodyPr/>
        <a:lstStyle/>
        <a:p>
          <a:r>
            <a:rPr lang="en-US"/>
            <a:t>Executor</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rgbClr val="D35400"/>
        </a:solidFill>
      </dgm:spPr>
      <dgm:t>
        <a:bodyPr/>
        <a:lstStyle/>
        <a:p>
          <a:r>
            <a:rPr lang="en-US"/>
            <a:t>Executor</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rgbClr val="D35400"/>
        </a:solidFill>
      </dgm:spPr>
      <dgm:t>
        <a:bodyPr/>
        <a:lstStyle/>
        <a:p>
          <a:r>
            <a:rPr lang="en-US"/>
            <a:t>Executor</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640">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6540" custLinFactNeighborY="3225">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1299">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Quick data exploration</a:t>
          </a:r>
        </a:p>
        <a:p>
          <a:pPr marL="171450" lvl="1" indent="-171450" algn="l" defTabSz="711200">
            <a:lnSpc>
              <a:spcPct val="90000"/>
            </a:lnSpc>
            <a:spcBef>
              <a:spcPct val="0"/>
            </a:spcBef>
            <a:spcAft>
              <a:spcPct val="15000"/>
            </a:spcAft>
            <a:buChar char="•"/>
          </a:pPr>
          <a:r>
            <a:rPr lang="en-US" sz="1600" kern="1200"/>
            <a:t>Easily explore schema and data in files on Azure storage</a:t>
          </a:r>
        </a:p>
        <a:p>
          <a:pPr marL="171450" lvl="1" indent="-171450" algn="l" defTabSz="711200">
            <a:lnSpc>
              <a:spcPct val="90000"/>
            </a:lnSpc>
            <a:spcBef>
              <a:spcPct val="0"/>
            </a:spcBef>
            <a:spcAft>
              <a:spcPct val="15000"/>
            </a:spcAft>
            <a:buChar char="•"/>
          </a:pPr>
          <a:r>
            <a:rPr lang="en-US" sz="1600" kern="1200" dirty="0"/>
            <a:t>Supports various file formats (Parquet, CSV, JSON)</a:t>
          </a:r>
        </a:p>
        <a:p>
          <a:pPr marL="171450" lvl="1" indent="-171450" algn="l" defTabSz="711200">
            <a:lnSpc>
              <a:spcPct val="90000"/>
            </a:lnSpc>
            <a:spcBef>
              <a:spcPct val="0"/>
            </a:spcBef>
            <a:spcAft>
              <a:spcPct val="15000"/>
            </a:spcAft>
            <a:buChar char="•"/>
          </a:pPr>
          <a:r>
            <a:rPr lang="en-US" sz="1600" kern="1200"/>
            <a:t>Direct connector to Azure storage for large BI ecosystem</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Logical Data Warehouse</a:t>
          </a:r>
        </a:p>
        <a:p>
          <a:pPr marL="171450" lvl="1" indent="-171450" algn="l" defTabSz="711200">
            <a:lnSpc>
              <a:spcPct val="90000"/>
            </a:lnSpc>
            <a:spcBef>
              <a:spcPct val="0"/>
            </a:spcBef>
            <a:spcAft>
              <a:spcPct val="15000"/>
            </a:spcAft>
            <a:buChar char="•"/>
          </a:pPr>
          <a:r>
            <a:rPr lang="en-US" sz="1600" kern="1200"/>
            <a:t>Model raw files as virtual tables and views</a:t>
          </a:r>
        </a:p>
        <a:p>
          <a:pPr marL="171450" lvl="1" indent="-171450" algn="l" defTabSz="711200">
            <a:lnSpc>
              <a:spcPct val="90000"/>
            </a:lnSpc>
            <a:spcBef>
              <a:spcPct val="0"/>
            </a:spcBef>
            <a:spcAft>
              <a:spcPct val="15000"/>
            </a:spcAft>
            <a:buChar char="•"/>
          </a:pPr>
          <a:r>
            <a:rPr lang="en-US" sz="1600" kern="1200" dirty="0"/>
            <a:t>Use any tool that works with SQL to analyze files</a:t>
          </a:r>
        </a:p>
        <a:p>
          <a:pPr marL="171450" lvl="1" indent="-171450" algn="l" defTabSz="711200">
            <a:lnSpc>
              <a:spcPct val="90000"/>
            </a:lnSpc>
            <a:spcBef>
              <a:spcPct val="0"/>
            </a:spcBef>
            <a:spcAft>
              <a:spcPct val="15000"/>
            </a:spcAft>
            <a:buChar char="•"/>
          </a:pPr>
          <a:r>
            <a:rPr lang="en-US" sz="1600" kern="1200"/>
            <a:t>Use enterprise-grade security model</a:t>
          </a:r>
        </a:p>
      </dsp:txBody>
      <dsp:txXfrm>
        <a:off x="4339798" y="823467"/>
        <a:ext cx="3238426" cy="3238426"/>
      </dsp:txXfrm>
    </dsp:sp>
    <dsp:sp modelId="{AAE36A8B-7273-47E0-914A-57C4B748E852}">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Easy data transformation</a:t>
          </a:r>
        </a:p>
        <a:p>
          <a:pPr marL="171450" lvl="1" indent="-171450" algn="l" defTabSz="711200">
            <a:lnSpc>
              <a:spcPct val="90000"/>
            </a:lnSpc>
            <a:spcBef>
              <a:spcPct val="0"/>
            </a:spcBef>
            <a:spcAft>
              <a:spcPct val="15000"/>
            </a:spcAft>
            <a:buChar char="•"/>
          </a:pPr>
          <a:r>
            <a:rPr lang="en-US" sz="1600" kern="1200" dirty="0"/>
            <a:t>Transform CSV to parquet format</a:t>
          </a:r>
        </a:p>
        <a:p>
          <a:pPr marL="171450" lvl="1" indent="-171450" algn="l" defTabSz="711200">
            <a:lnSpc>
              <a:spcPct val="90000"/>
            </a:lnSpc>
            <a:spcBef>
              <a:spcPct val="0"/>
            </a:spcBef>
            <a:spcAft>
              <a:spcPct val="15000"/>
            </a:spcAft>
            <a:buChar char="•"/>
          </a:pPr>
          <a:r>
            <a:rPr lang="en-US" sz="1600" kern="1200"/>
            <a:t>Move data between containers and accounts</a:t>
          </a:r>
        </a:p>
        <a:p>
          <a:pPr marL="171450" lvl="1" indent="-171450" algn="l" defTabSz="711200">
            <a:lnSpc>
              <a:spcPct val="90000"/>
            </a:lnSpc>
            <a:spcBef>
              <a:spcPct val="0"/>
            </a:spcBef>
            <a:spcAft>
              <a:spcPct val="15000"/>
            </a:spcAft>
            <a:buChar char="•"/>
          </a:pPr>
          <a:r>
            <a:rPr lang="en-US" sz="1600" kern="1200"/>
            <a:t>Save the results of queries on external storage</a:t>
          </a:r>
        </a:p>
        <a:p>
          <a:pPr marL="171450" lvl="1" indent="-171450" algn="l" defTabSz="711200">
            <a:lnSpc>
              <a:spcPct val="90000"/>
            </a:lnSpc>
            <a:spcBef>
              <a:spcPct val="0"/>
            </a:spcBef>
            <a:spcAft>
              <a:spcPct val="15000"/>
            </a:spcAft>
            <a:buChar char="•"/>
          </a:pPr>
          <a:endParaRPr lang="en-US" sz="1600" kern="1200"/>
        </a:p>
      </dsp:txBody>
      <dsp:txXfrm>
        <a:off x="8003659" y="823467"/>
        <a:ext cx="3238426" cy="3238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727372" cy="126238"/>
        </a:xfrm>
        <a:custGeom>
          <a:avLst/>
          <a:gdLst/>
          <a:ahLst/>
          <a:cxnLst/>
          <a:rect l="0" t="0" r="0" b="0"/>
          <a:pathLst>
            <a:path>
              <a:moveTo>
                <a:pt x="0" y="0"/>
              </a:moveTo>
              <a:lnTo>
                <a:pt x="0" y="63119"/>
              </a:lnTo>
              <a:lnTo>
                <a:pt x="727372" y="63119"/>
              </a:lnTo>
              <a:lnTo>
                <a:pt x="727372"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24314"/>
        </a:xfrm>
        <a:custGeom>
          <a:avLst/>
          <a:gdLst/>
          <a:ahLst/>
          <a:cxnLst/>
          <a:rect l="0" t="0" r="0" b="0"/>
          <a:pathLst>
            <a:path>
              <a:moveTo>
                <a:pt x="45720" y="0"/>
              </a:moveTo>
              <a:lnTo>
                <a:pt x="45720" y="124314"/>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Driver</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727672" y="1380475"/>
        <a:ext cx="601134" cy="300567"/>
      </dsp:txXfrm>
    </dsp:sp>
    <dsp:sp modelId="{A55EF3D3-2998-4FBE-8AA3-4ED556D36A2C}">
      <dsp:nvSpPr>
        <dsp:cNvPr id="0" name=""/>
        <dsp:cNvSpPr/>
      </dsp:nvSpPr>
      <dsp:spPr>
        <a:xfrm>
          <a:off x="1455045" y="1378551"/>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1455045" y="1378551"/>
        <a:ext cx="601134" cy="300567"/>
      </dsp:txXfrm>
    </dsp:sp>
    <dsp:sp modelId="{D32814B3-ABE4-47B2-8D12-2E661225F9D7}">
      <dsp:nvSpPr>
        <dsp:cNvPr id="0" name=""/>
        <dsp:cNvSpPr/>
      </dsp:nvSpPr>
      <dsp:spPr>
        <a:xfrm>
          <a:off x="2182418"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182418" y="1380475"/>
        <a:ext cx="601134" cy="300567"/>
      </dsp:txXfrm>
    </dsp:sp>
    <dsp:sp modelId="{63FFF225-12A8-4D7E-9626-123F2CE1B78B}">
      <dsp:nvSpPr>
        <dsp:cNvPr id="0" name=""/>
        <dsp:cNvSpPr/>
      </dsp:nvSpPr>
      <dsp:spPr>
        <a:xfrm>
          <a:off x="2909791"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909791" y="1380475"/>
        <a:ext cx="601134" cy="3005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6" cy="126238"/>
        </a:xfrm>
        <a:custGeom>
          <a:avLst/>
          <a:gdLst/>
          <a:ahLst/>
          <a:cxnLst/>
          <a:rect l="0" t="0" r="0" b="0"/>
          <a:pathLst>
            <a:path>
              <a:moveTo>
                <a:pt x="0" y="0"/>
              </a:moveTo>
              <a:lnTo>
                <a:pt x="0" y="63119"/>
              </a:lnTo>
              <a:lnTo>
                <a:pt x="1454746" y="63119"/>
              </a:lnTo>
              <a:lnTo>
                <a:pt x="1454746"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670579" y="1254236"/>
          <a:ext cx="91440" cy="135931"/>
        </a:xfrm>
        <a:custGeom>
          <a:avLst/>
          <a:gdLst/>
          <a:ahLst/>
          <a:cxnLst/>
          <a:rect l="0" t="0" r="0" b="0"/>
          <a:pathLst>
            <a:path>
              <a:moveTo>
                <a:pt x="85034" y="0"/>
              </a:moveTo>
              <a:lnTo>
                <a:pt x="85034" y="72812"/>
              </a:lnTo>
              <a:lnTo>
                <a:pt x="45720" y="72812"/>
              </a:lnTo>
              <a:lnTo>
                <a:pt x="45720" y="135931"/>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3" cy="126238"/>
        </a:xfrm>
        <a:custGeom>
          <a:avLst/>
          <a:gdLst/>
          <a:ahLst/>
          <a:cxnLst/>
          <a:rect l="0" t="0" r="0" b="0"/>
          <a:pathLst>
            <a:path>
              <a:moveTo>
                <a:pt x="727373" y="0"/>
              </a:moveTo>
              <a:lnTo>
                <a:pt x="727373"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6" cy="126238"/>
        </a:xfrm>
        <a:custGeom>
          <a:avLst/>
          <a:gdLst/>
          <a:ahLst/>
          <a:cxnLst/>
          <a:rect l="0" t="0" r="0" b="0"/>
          <a:pathLst>
            <a:path>
              <a:moveTo>
                <a:pt x="1454746" y="0"/>
              </a:moveTo>
              <a:lnTo>
                <a:pt x="1454746"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6"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6"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3"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3" y="1380475"/>
        <a:ext cx="601134" cy="300567"/>
      </dsp:txXfrm>
    </dsp:sp>
    <dsp:sp modelId="{A55EF3D3-2998-4FBE-8AA3-4ED556D36A2C}">
      <dsp:nvSpPr>
        <dsp:cNvPr id="0" name=""/>
        <dsp:cNvSpPr/>
      </dsp:nvSpPr>
      <dsp:spPr>
        <a:xfrm>
          <a:off x="1415731" y="1390168"/>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15731" y="1390168"/>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2" y="1380475"/>
        <a:ext cx="601134" cy="3005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30142"/>
        </a:xfrm>
        <a:custGeom>
          <a:avLst/>
          <a:gdLst/>
          <a:ahLst/>
          <a:cxnLst/>
          <a:rect l="0" t="0" r="0" b="0"/>
          <a:pathLst>
            <a:path>
              <a:moveTo>
                <a:pt x="45720" y="0"/>
              </a:moveTo>
              <a:lnTo>
                <a:pt x="45720" y="130142"/>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2" y="1380475"/>
        <a:ext cx="601134" cy="300567"/>
      </dsp:txXfrm>
    </dsp:sp>
    <dsp:sp modelId="{A55EF3D3-2998-4FBE-8AA3-4ED556D36A2C}">
      <dsp:nvSpPr>
        <dsp:cNvPr id="0" name=""/>
        <dsp:cNvSpPr/>
      </dsp:nvSpPr>
      <dsp:spPr>
        <a:xfrm>
          <a:off x="1455045" y="1384379"/>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55045" y="1384379"/>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1"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1" y="1380475"/>
        <a:ext cx="601134" cy="30056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pool"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sql/relational-databases/security/permissions-database-engine"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synapse-analytics/sql/resource-consumption-models"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on-demand"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sql/relational-databases/system-stored-procedures/sp-describe-first-result-set-transact-sql?view=sql-server-ver15"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microsoft.com/en-us/azure/synapse-analytics/sql/data-processed#statistics"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Welcome to the first day of the Azure Synapse Analytics technical boot camp.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This training provides practical guidance on the design, implementation, and operation of an Azure Synapse Analytics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Let’s take a moment now and introduce the team ….. {introduce yourself and your colleagues}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Okay let’s get started!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dirty="0"/>
          </a:p>
        </p:txBody>
      </p:sp>
    </p:spTree>
    <p:extLst>
      <p:ext uri="{BB962C8B-B14F-4D97-AF65-F5344CB8AC3E}">
        <p14:creationId xmlns:p14="http://schemas.microsoft.com/office/powerpoint/2010/main" val="2881068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a:p>
            <a:endParaRPr lang="en-US" dirty="0"/>
          </a:p>
          <a:p>
            <a:r>
              <a:rPr lang="en-US" dirty="0"/>
              <a:t>No support for GitHub actions – Azure DevOps</a:t>
            </a:r>
          </a:p>
        </p:txBody>
      </p:sp>
      <p:sp>
        <p:nvSpPr>
          <p:cNvPr id="4" name="Slide Number Placeholder 3"/>
          <p:cNvSpPr>
            <a:spLocks noGrp="1"/>
          </p:cNvSpPr>
          <p:nvPr>
            <p:ph type="sldNum" sz="quarter" idx="5"/>
          </p:nvPr>
        </p:nvSpPr>
        <p:spPr/>
        <p:txBody>
          <a:bodyPr/>
          <a:lstStyle/>
          <a:p>
            <a:fld id="{67E65352-95B5-4433-84FB-24BF035F4B44}" type="slidenum">
              <a:rPr lang="en-US" smtClean="0"/>
              <a:t>29</a:t>
            </a:fld>
            <a:endParaRPr lang="en-US" dirty="0"/>
          </a:p>
        </p:txBody>
      </p:sp>
    </p:spTree>
    <p:extLst>
      <p:ext uri="{BB962C8B-B14F-4D97-AF65-F5344CB8AC3E}">
        <p14:creationId xmlns:p14="http://schemas.microsoft.com/office/powerpoint/2010/main" val="2902450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30</a:t>
            </a:fld>
            <a:endParaRPr lang="en-US" dirty="0"/>
          </a:p>
        </p:txBody>
      </p:sp>
    </p:spTree>
    <p:extLst>
      <p:ext uri="{BB962C8B-B14F-4D97-AF65-F5344CB8AC3E}">
        <p14:creationId xmlns:p14="http://schemas.microsoft.com/office/powerpoint/2010/main" val="3017347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Tumbling window triggers are a type of trigger that fires at a periodic time interval from a specified start time, while retaining state. Tumbling windows are a series of fixed-sized, non-overlapping, and contiguous time intervals.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825797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36</a:t>
            </a:fld>
            <a:endParaRPr lang="en-US" dirty="0"/>
          </a:p>
        </p:txBody>
      </p:sp>
    </p:spTree>
    <p:extLst>
      <p:ext uri="{BB962C8B-B14F-4D97-AF65-F5344CB8AC3E}">
        <p14:creationId xmlns:p14="http://schemas.microsoft.com/office/powerpoint/2010/main" val="2141328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2194565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1/18/2022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1/18/2022 3:41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45</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training takes place across three spaces</a:t>
            </a:r>
          </a:p>
          <a:p>
            <a:endParaRPr lang="en-US" dirty="0"/>
          </a:p>
          <a:p>
            <a:r>
              <a:rPr lang="en-US" dirty="0"/>
              <a:t>The main call, where we are now, as well as small group channels for collaborative activities.</a:t>
            </a:r>
          </a:p>
          <a:p>
            <a:endParaRPr lang="en-US" dirty="0"/>
          </a:p>
          <a:p>
            <a:r>
              <a:rPr lang="en-US" dirty="0"/>
              <a:t>Hands on labs are also provided during this training, it is recommended that you remain in your table group calls when working on labs in case you have questions or run into difficulties.</a:t>
            </a:r>
          </a:p>
        </p:txBody>
      </p:sp>
      <p:sp>
        <p:nvSpPr>
          <p:cNvPr id="4" name="Slide Number Placeholder 3"/>
          <p:cNvSpPr>
            <a:spLocks noGrp="1"/>
          </p:cNvSpPr>
          <p:nvPr>
            <p:ph type="sldNum" sz="quarter" idx="5"/>
          </p:nvPr>
        </p:nvSpPr>
        <p:spPr/>
        <p:txBody>
          <a:bodyPr/>
          <a:lstStyle/>
          <a:p>
            <a:fld id="{09259B3D-005A-450F-B89F-6A3DD53EE3BF}" type="slidenum">
              <a:rPr lang="en-US" smtClean="0"/>
              <a:t>2</a:t>
            </a:fld>
            <a:endParaRPr lang="en-US"/>
          </a:p>
        </p:txBody>
      </p:sp>
    </p:spTree>
    <p:extLst>
      <p:ext uri="{BB962C8B-B14F-4D97-AF65-F5344CB8AC3E}">
        <p14:creationId xmlns:p14="http://schemas.microsoft.com/office/powerpoint/2010/main" val="2098749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47</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1/18/2022 3:41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51</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53</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54</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1/18/2022 3:41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1/18/2022 3:41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Use external tables with Synapse SQL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4230125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use </a:t>
            </a:r>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the user that loads data into Azure Synapse Analytics must have </a:t>
            </a:r>
            <a:r>
              <a:rPr lang="en-US" b="0" i="0" u="none" strike="noStrike" dirty="0">
                <a:effectLst/>
                <a:latin typeface="Segoe UI" panose="020B0502040204020203" pitchFamily="34" charset="0"/>
                <a:hlinkClick r:id="rId3"/>
              </a:rPr>
              <a:t>"CONTROL" permission</a:t>
            </a:r>
            <a:r>
              <a:rPr lang="en-US" b="0" i="0" dirty="0">
                <a:solidFill>
                  <a:srgbClr val="171717"/>
                </a:solidFill>
                <a:effectLst/>
                <a:latin typeface="Segoe UI" panose="020B0502040204020203" pitchFamily="34" charset="0"/>
              </a:rPr>
              <a:t> on the target database. One way to achieve that is to add the user as a member of the </a:t>
            </a:r>
            <a:r>
              <a:rPr lang="en-US" b="1" i="0" dirty="0" err="1">
                <a:solidFill>
                  <a:srgbClr val="171717"/>
                </a:solidFill>
                <a:effectLst/>
                <a:latin typeface="Segoe UI" panose="020B0502040204020203" pitchFamily="34" charset="0"/>
              </a:rPr>
              <a:t>db_owner</a:t>
            </a:r>
            <a:r>
              <a:rPr lang="en-US" b="0" i="0" dirty="0">
                <a:solidFill>
                  <a:srgbClr val="171717"/>
                </a:solidFill>
                <a:effectLst/>
                <a:latin typeface="Segoe UI" panose="020B0502040204020203" pitchFamily="34" charset="0"/>
              </a:rPr>
              <a:t> role</a:t>
            </a: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loads are limited to rows smaller than 1 MB. It cannot be used to load to VARCHR(MAX), NVARCHAR(MAX), or VARBINARY(MAX).</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“Error converting data type VARCHAR to DECIMAL” – </a:t>
            </a:r>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null decimal column – uncheck “Use type default”</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2430266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training takes place across three spaces</a:t>
            </a:r>
          </a:p>
          <a:p>
            <a:endParaRPr lang="en-US" dirty="0"/>
          </a:p>
          <a:p>
            <a:r>
              <a:rPr lang="en-US" dirty="0"/>
              <a:t>The main call, where we are now, as well as small group channels for collaborative activities.</a:t>
            </a:r>
          </a:p>
          <a:p>
            <a:endParaRPr lang="en-US" dirty="0"/>
          </a:p>
          <a:p>
            <a:r>
              <a:rPr lang="en-US" dirty="0"/>
              <a:t>Hands on labs are also provided during this training, it is recommended that you remain in your table group calls when working on labs in case you have questions or run into difficulties.</a:t>
            </a:r>
          </a:p>
        </p:txBody>
      </p:sp>
      <p:sp>
        <p:nvSpPr>
          <p:cNvPr id="4" name="Slide Number Placeholder 3"/>
          <p:cNvSpPr>
            <a:spLocks noGrp="1"/>
          </p:cNvSpPr>
          <p:nvPr>
            <p:ph type="sldNum" sz="quarter" idx="5"/>
          </p:nvPr>
        </p:nvSpPr>
        <p:spPr/>
        <p:txBody>
          <a:bodyPr/>
          <a:lstStyle/>
          <a:p>
            <a:fld id="{09259B3D-005A-450F-B89F-6A3DD53EE3BF}" type="slidenum">
              <a:rPr lang="en-US" smtClean="0"/>
              <a:t>3</a:t>
            </a:fld>
            <a:endParaRPr lang="en-US"/>
          </a:p>
        </p:txBody>
      </p:sp>
    </p:spTree>
    <p:extLst>
      <p:ext uri="{BB962C8B-B14F-4D97-AF65-F5344CB8AC3E}">
        <p14:creationId xmlns:p14="http://schemas.microsoft.com/office/powerpoint/2010/main" val="1094725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63</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64</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68</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a:p>
            <a:endParaRPr lang="en-US" dirty="0"/>
          </a:p>
          <a:p>
            <a:r>
              <a:rPr lang="en-US" dirty="0"/>
              <a:t>Lino 68</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1/18/2022 3:41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71</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72</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1/18/2022 3:41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1/18/2022 3:41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23413930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1/18/2022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1/18/2022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1/18/2022 3:41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86</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serverless</a:t>
            </a:r>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1372319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SQL pool, the unit of scale is an abstraction of compute power that is known as a </a:t>
            </a:r>
            <a:r>
              <a:rPr lang="en-US" sz="1200" b="0" i="0" u="none" strike="noStrike" kern="1200" dirty="0">
                <a:solidFill>
                  <a:schemeClr val="tx1"/>
                </a:solidFill>
                <a:effectLst/>
                <a:latin typeface="+mn-lt"/>
                <a:ea typeface="+mn-ea"/>
                <a:cs typeface="+mn-cs"/>
                <a:hlinkClick r:id="rId3"/>
              </a:rPr>
              <a:t>data warehouse unit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For serverless SQL, being serverless, scaling is done automatically to accommodate query resource requirements. As topology changes over time by adding, removing nodes or failovers, it adapts to changes and makes sure your query has enough resources and finishes successfully. For example, the image below shows serverless SQL utilizing 4 compute nodes to execute a query.</a:t>
            </a:r>
          </a:p>
          <a:p>
            <a:endParaRPr lang="en-US" dirty="0"/>
          </a:p>
          <a:p>
            <a:r>
              <a:rPr lang="en-US" sz="1200" b="0" i="0" kern="1200" dirty="0">
                <a:solidFill>
                  <a:schemeClr val="tx1"/>
                </a:solidFill>
                <a:effectLst/>
                <a:latin typeface="+mn-lt"/>
                <a:ea typeface="+mn-ea"/>
                <a:cs typeface="+mn-cs"/>
              </a:rPr>
              <a:t>The SQL pool Control node utilizes MPP engine to optimize queries for parallel processing, and then passes operations to Compute nodes to do their work in parallel.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serverless SQL Control node utilizes Distributed Query Processing (DQP) engine to optimize and orchestrate distributed execution of user query by splitting it into smaller queries that will be executed on Compute nodes. Each small query is called task and represents distributed execution unit. It reads file(s) from storage, joins results from other tasks, groups or orders data retrieved from other tasks.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Compute nodes store all user data in Azure Storage and run the parallel queries. The Data Movement Service (DMS) is a system-level internal service that moves data across the nodes as necessary to run queries in parallel and return accurate results.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decoupled storage and compute, when using Synapse SQL one can benefit from independent sizing of compute power irrespective of your storage needs.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27139527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CSV file , head = true</a:t>
            </a:r>
          </a:p>
        </p:txBody>
      </p:sp>
      <p:sp>
        <p:nvSpPr>
          <p:cNvPr id="4" name="Slide Number Placeholder 3"/>
          <p:cNvSpPr>
            <a:spLocks noGrp="1"/>
          </p:cNvSpPr>
          <p:nvPr>
            <p:ph type="sldNum" sz="quarter" idx="5"/>
          </p:nvPr>
        </p:nvSpPr>
        <p:spPr/>
        <p:txBody>
          <a:bodyPr/>
          <a:lstStyle/>
          <a:p>
            <a:fld id="{67E65352-95B5-4433-84FB-24BF035F4B44}" type="slidenum">
              <a:rPr lang="en-US" smtClean="0"/>
              <a:t>95</a:t>
            </a:fld>
            <a:endParaRPr lang="en-US"/>
          </a:p>
        </p:txBody>
      </p:sp>
    </p:spTree>
    <p:extLst>
      <p:ext uri="{BB962C8B-B14F-4D97-AF65-F5344CB8AC3E}">
        <p14:creationId xmlns:p14="http://schemas.microsoft.com/office/powerpoint/2010/main" val="17078081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UI view- creating external table</a:t>
            </a:r>
          </a:p>
          <a:p>
            <a:endParaRPr lang="en-US" dirty="0"/>
          </a:p>
          <a:p>
            <a:r>
              <a:rPr lang="en-US" dirty="0"/>
              <a:t>File formats are defined by the user, example queries that create a file format: [</a:t>
            </a:r>
            <a:r>
              <a:rPr lang="en-US" dirty="0">
                <a:hlinkClick r:id="rId3"/>
              </a:rPr>
              <a:t>Use external tables with Synapse SQL - Azure Synapse Analytics | Microsoft Docs</a:t>
            </a:r>
            <a:r>
              <a:rPr lang="en-US" dirty="0"/>
              <a:t>]</a:t>
            </a:r>
          </a:p>
          <a:p>
            <a:endParaRPr lang="en-US" dirty="0"/>
          </a:p>
          <a:p>
            <a:r>
              <a:rPr lang="en-US" b="0" i="0" dirty="0">
                <a:solidFill>
                  <a:srgbClr val="008000"/>
                </a:solidFill>
                <a:effectLst/>
                <a:latin typeface="SFMono-Regular"/>
              </a:rPr>
              <a:t>-- Create an external file format for PARQUET files. </a:t>
            </a:r>
          </a:p>
          <a:p>
            <a:endParaRPr lang="en-US" b="0" i="0" dirty="0">
              <a:solidFill>
                <a:srgbClr val="008000"/>
              </a:solidFill>
              <a:effectLst/>
              <a:latin typeface="SFMono-Regular"/>
            </a:endParaRP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PARQUET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org.apache.hadoop.io.compress.SnappyCodec</a:t>
            </a:r>
            <a:r>
              <a:rPr lang="en-US" b="0" i="0" dirty="0">
                <a:solidFill>
                  <a:srgbClr val="A31515"/>
                </a:solidFill>
                <a:effectLst/>
                <a:latin typeface="SFMono-Regular"/>
              </a:rPr>
              <a:t>'</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a:t>
            </a:r>
          </a:p>
          <a:p>
            <a:endParaRPr lang="en-US" b="0" i="0" dirty="0">
              <a:solidFill>
                <a:srgbClr val="171717"/>
              </a:solidFill>
              <a:effectLst/>
              <a:latin typeface="SFMono-Regular"/>
            </a:endParaRPr>
          </a:p>
          <a:p>
            <a:r>
              <a:rPr lang="en-US" b="0" i="0" dirty="0">
                <a:solidFill>
                  <a:srgbClr val="171717"/>
                </a:solidFill>
                <a:effectLst/>
                <a:latin typeface="SFMono-Regular"/>
              </a:rPr>
              <a:t> </a:t>
            </a:r>
            <a:r>
              <a:rPr lang="en-US" b="0" i="0" dirty="0">
                <a:solidFill>
                  <a:srgbClr val="008000"/>
                </a:solidFill>
                <a:effectLst/>
                <a:latin typeface="SFMono-Regular"/>
              </a:rPr>
              <a:t>--Create an external file format for DELIMITED TEXT files</a:t>
            </a:r>
            <a:r>
              <a:rPr lang="en-US" b="0" i="0" dirty="0">
                <a:solidFill>
                  <a:srgbClr val="171717"/>
                </a:solidFill>
                <a:effectLst/>
                <a:latin typeface="SFMono-Regular"/>
              </a:rPr>
              <a:t> </a:t>
            </a: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DELIMITEDTEXT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 ,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OPTIONS</a:t>
            </a:r>
            <a:r>
              <a:rPr lang="en-US" b="0" i="0" dirty="0">
                <a:solidFill>
                  <a:srgbClr val="171717"/>
                </a:solidFill>
                <a:effectLst/>
                <a:latin typeface="SFMono-Regular"/>
              </a:rPr>
              <a:t> ( </a:t>
            </a:r>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 ,...n ] ) ] </a:t>
            </a:r>
          </a:p>
          <a:p>
            <a:r>
              <a:rPr lang="en-US" b="0" i="0" dirty="0">
                <a:solidFill>
                  <a:srgbClr val="171717"/>
                </a:solidFill>
                <a:effectLst/>
                <a:latin typeface="SFMono-Regular"/>
              </a:rPr>
              <a:t>); </a:t>
            </a:r>
          </a:p>
          <a:p>
            <a:endParaRPr lang="en-US" b="0" i="0" dirty="0">
              <a:solidFill>
                <a:srgbClr val="171717"/>
              </a:solidFill>
              <a:effectLst/>
              <a:latin typeface="SFMono-Regular"/>
            </a:endParaRPr>
          </a:p>
          <a:p>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a:t>
            </a:r>
            <a:r>
              <a:rPr lang="en-US" b="0" i="0" dirty="0">
                <a:solidFill>
                  <a:srgbClr val="AF00DB"/>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FIELD</a:t>
            </a:r>
            <a:r>
              <a:rPr lang="en-US" b="0" i="0" dirty="0">
                <a:solidFill>
                  <a:srgbClr val="171717"/>
                </a:solidFill>
                <a:effectLst/>
                <a:latin typeface="SFMono-Regular"/>
              </a:rPr>
              <a:t>_</a:t>
            </a:r>
            <a:r>
              <a:rPr lang="en-US" b="0" i="0" dirty="0">
                <a:solidFill>
                  <a:srgbClr val="0101FD"/>
                </a:solidFill>
                <a:effectLst/>
                <a:latin typeface="SFMono-Regular"/>
              </a:rPr>
              <a:t>TERMINATOR</a:t>
            </a:r>
            <a:r>
              <a:rPr lang="en-US" b="0" i="0" dirty="0">
                <a:solidFill>
                  <a:srgbClr val="171717"/>
                </a:solidFill>
                <a:effectLst/>
                <a:latin typeface="SFMono-Regular"/>
              </a:rPr>
              <a:t> = </a:t>
            </a:r>
            <a:r>
              <a:rPr lang="en-US" b="0" i="0" dirty="0" err="1">
                <a:solidFill>
                  <a:srgbClr val="171717"/>
                </a:solidFill>
                <a:effectLst/>
                <a:latin typeface="SFMono-Regular"/>
              </a:rPr>
              <a:t>field_terminator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a:solidFill>
                  <a:srgbClr val="0101FD"/>
                </a:solidFill>
                <a:effectLst/>
                <a:latin typeface="SFMono-Regular"/>
              </a:rPr>
              <a:t>STRING</a:t>
            </a:r>
            <a:r>
              <a:rPr lang="en-US" b="0" i="0" dirty="0">
                <a:solidFill>
                  <a:srgbClr val="171717"/>
                </a:solidFill>
                <a:effectLst/>
                <a:latin typeface="SFMono-Regular"/>
              </a:rPr>
              <a:t>_</a:t>
            </a:r>
            <a:r>
              <a:rPr lang="en-US" b="0" i="0" dirty="0">
                <a:solidFill>
                  <a:srgbClr val="0101FD"/>
                </a:solidFill>
                <a:effectLst/>
                <a:latin typeface="SFMono-Regular"/>
              </a:rPr>
              <a:t>DELIMITER</a:t>
            </a:r>
            <a:r>
              <a:rPr lang="en-US" b="0" i="0" dirty="0">
                <a:solidFill>
                  <a:srgbClr val="171717"/>
                </a:solidFill>
                <a:effectLst/>
                <a:latin typeface="SFMono-Regular"/>
              </a:rPr>
              <a:t> = </a:t>
            </a:r>
            <a:r>
              <a:rPr lang="en-US" b="0" i="0" dirty="0" err="1">
                <a:solidFill>
                  <a:srgbClr val="171717"/>
                </a:solidFill>
                <a:effectLst/>
                <a:latin typeface="SFMono-Regular"/>
              </a:rPr>
              <a:t>string_delimiter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err="1">
                <a:solidFill>
                  <a:srgbClr val="0101FD"/>
                </a:solidFill>
                <a:effectLst/>
                <a:latin typeface="SFMono-Regular"/>
              </a:rPr>
              <a:t>F</a:t>
            </a:r>
            <a:r>
              <a:rPr lang="en-US" b="0" i="0" dirty="0" err="1">
                <a:solidFill>
                  <a:srgbClr val="171717"/>
                </a:solidFill>
                <a:effectLst/>
                <a:latin typeface="SFMono-Regular"/>
              </a:rPr>
              <a:t>irst_</a:t>
            </a:r>
            <a:r>
              <a:rPr lang="en-US" b="0" i="0" dirty="0" err="1">
                <a:solidFill>
                  <a:srgbClr val="0101FD"/>
                </a:solidFill>
                <a:effectLst/>
                <a:latin typeface="SFMono-Regular"/>
              </a:rPr>
              <a:t>R</a:t>
            </a:r>
            <a:r>
              <a:rPr lang="en-US" b="0" i="0" dirty="0" err="1">
                <a:solidFill>
                  <a:srgbClr val="171717"/>
                </a:solidFill>
                <a:effectLst/>
                <a:latin typeface="SFMono-Regular"/>
              </a:rPr>
              <a:t>ow</a:t>
            </a:r>
            <a:r>
              <a:rPr lang="en-US" b="0" i="0" dirty="0">
                <a:solidFill>
                  <a:srgbClr val="171717"/>
                </a:solidFill>
                <a:effectLst/>
                <a:latin typeface="SFMono-Regular"/>
              </a:rPr>
              <a:t> = integer </a:t>
            </a:r>
          </a:p>
          <a:p>
            <a:r>
              <a:rPr lang="en-US" b="0" i="0" dirty="0">
                <a:solidFill>
                  <a:srgbClr val="171717"/>
                </a:solidFill>
                <a:effectLst/>
                <a:latin typeface="SFMono-Regular"/>
              </a:rPr>
              <a:t>	| </a:t>
            </a:r>
            <a:r>
              <a:rPr lang="en-US" b="0" i="0" dirty="0">
                <a:solidFill>
                  <a:srgbClr val="0101FD"/>
                </a:solidFill>
                <a:effectLst/>
                <a:latin typeface="SFMono-Regular"/>
              </a:rPr>
              <a:t>USE</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_</a:t>
            </a:r>
            <a:r>
              <a:rPr lang="en-US" b="0" i="0" dirty="0">
                <a:solidFill>
                  <a:srgbClr val="0101FD"/>
                </a:solidFill>
                <a:effectLst/>
                <a:latin typeface="SFMono-Regular"/>
              </a:rPr>
              <a:t>DEFAULT</a:t>
            </a:r>
            <a:r>
              <a:rPr lang="en-US" b="0" i="0" dirty="0">
                <a:solidFill>
                  <a:srgbClr val="171717"/>
                </a:solidFill>
                <a:effectLst/>
                <a:latin typeface="SFMono-Regular"/>
              </a:rPr>
              <a:t> = { </a:t>
            </a:r>
            <a:r>
              <a:rPr lang="en-US" b="0" i="0" dirty="0">
                <a:solidFill>
                  <a:srgbClr val="0101FD"/>
                </a:solidFill>
                <a:effectLst/>
                <a:latin typeface="SFMono-Regular"/>
              </a:rPr>
              <a:t>TRUE</a:t>
            </a:r>
            <a:r>
              <a:rPr lang="en-US" b="0" i="0" dirty="0">
                <a:solidFill>
                  <a:srgbClr val="171717"/>
                </a:solidFill>
                <a:effectLst/>
                <a:latin typeface="SFMono-Regular"/>
              </a:rPr>
              <a:t> | </a:t>
            </a:r>
            <a:r>
              <a:rPr lang="en-US" b="0" i="0" dirty="0">
                <a:solidFill>
                  <a:srgbClr val="0101FD"/>
                </a:solidFill>
                <a:effectLst/>
                <a:latin typeface="SFMono-Regular"/>
              </a:rPr>
              <a:t>FALSE</a:t>
            </a:r>
            <a:r>
              <a:rPr lang="en-US" b="0" i="0" dirty="0">
                <a:solidFill>
                  <a:srgbClr val="171717"/>
                </a:solidFill>
                <a:effectLst/>
                <a:latin typeface="SFMono-Regular"/>
              </a:rPr>
              <a:t> } </a:t>
            </a:r>
          </a:p>
          <a:p>
            <a:r>
              <a:rPr lang="en-US" b="0" i="0" dirty="0">
                <a:solidFill>
                  <a:srgbClr val="171717"/>
                </a:solidFill>
                <a:effectLst/>
                <a:latin typeface="SFMono-Regular"/>
              </a:rPr>
              <a:t>	| </a:t>
            </a:r>
            <a:r>
              <a:rPr lang="en-US" b="0" i="0" dirty="0">
                <a:solidFill>
                  <a:srgbClr val="0101FD"/>
                </a:solidFill>
                <a:effectLst/>
                <a:latin typeface="SFMono-Regular"/>
              </a:rPr>
              <a:t>E</a:t>
            </a:r>
            <a:r>
              <a:rPr lang="en-US" b="0" i="0" dirty="0">
                <a:solidFill>
                  <a:srgbClr val="171717"/>
                </a:solidFill>
                <a:effectLst/>
                <a:latin typeface="SFMono-Regular"/>
              </a:rPr>
              <a:t>ncoding = {</a:t>
            </a:r>
            <a:r>
              <a:rPr lang="en-US" b="0" i="0" dirty="0">
                <a:solidFill>
                  <a:srgbClr val="A31515"/>
                </a:solidFill>
                <a:effectLst/>
                <a:latin typeface="SFMono-Regular"/>
              </a:rPr>
              <a:t>'UTF8'</a:t>
            </a:r>
            <a:r>
              <a:rPr lang="en-US" b="0" i="0" dirty="0">
                <a:solidFill>
                  <a:srgbClr val="171717"/>
                </a:solidFill>
                <a:effectLst/>
                <a:latin typeface="SFMono-Regular"/>
              </a:rPr>
              <a:t> | </a:t>
            </a:r>
            <a:r>
              <a:rPr lang="en-US" b="0" i="0" dirty="0">
                <a:solidFill>
                  <a:srgbClr val="A31515"/>
                </a:solidFill>
                <a:effectLst/>
                <a:latin typeface="SFMono-Regular"/>
              </a:rPr>
              <a:t>'UTF16'</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PARSER</a:t>
            </a:r>
            <a:r>
              <a:rPr lang="en-US" b="0" i="0" dirty="0">
                <a:solidFill>
                  <a:srgbClr val="171717"/>
                </a:solidFill>
                <a:effectLst/>
                <a:latin typeface="SFMono-Regular"/>
              </a:rPr>
              <a:t>_</a:t>
            </a:r>
            <a:r>
              <a:rPr lang="en-US" b="0" i="0" dirty="0">
                <a:solidFill>
                  <a:srgbClr val="0101FD"/>
                </a:solidFill>
                <a:effectLst/>
                <a:latin typeface="SFMono-Regular"/>
              </a:rPr>
              <a:t>VERSION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parser_version</a:t>
            </a:r>
            <a:r>
              <a:rPr lang="en-US" b="0" i="0" dirty="0">
                <a:solidFill>
                  <a:srgbClr val="A31515"/>
                </a:solidFill>
                <a:effectLst/>
                <a:latin typeface="SFMono-Regular"/>
              </a:rPr>
              <a:t>’</a:t>
            </a:r>
            <a:r>
              <a:rPr lang="en-US" b="0" i="0" dirty="0">
                <a:solidFill>
                  <a:srgbClr val="171717"/>
                </a:solidFill>
                <a:effectLst/>
                <a:latin typeface="SFMono-Regular"/>
              </a:rPr>
              <a:t>} </a:t>
            </a:r>
          </a:p>
          <a:p>
            <a:r>
              <a:rPr lang="en-US" b="0" i="0" dirty="0">
                <a:solidFill>
                  <a:srgbClr val="171717"/>
                </a:solidFill>
                <a:effectLst/>
                <a:latin typeface="SFMono-Regular"/>
              </a:rPr>
              <a:t>}</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104</a:t>
            </a:fld>
            <a:endParaRPr lang="en-US"/>
          </a:p>
        </p:txBody>
      </p:sp>
    </p:spTree>
    <p:extLst>
      <p:ext uri="{BB962C8B-B14F-4D97-AF65-F5344CB8AC3E}">
        <p14:creationId xmlns:p14="http://schemas.microsoft.com/office/powerpoint/2010/main" val="24884692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slide 22 template</a:t>
            </a:r>
          </a:p>
        </p:txBody>
      </p:sp>
      <p:sp>
        <p:nvSpPr>
          <p:cNvPr id="4" name="Slide Number Placeholder 3"/>
          <p:cNvSpPr>
            <a:spLocks noGrp="1"/>
          </p:cNvSpPr>
          <p:nvPr>
            <p:ph type="sldNum" sz="quarter" idx="5"/>
          </p:nvPr>
        </p:nvSpPr>
        <p:spPr/>
        <p:txBody>
          <a:bodyPr/>
          <a:lstStyle/>
          <a:p>
            <a:fld id="{67E65352-95B5-4433-84FB-24BF035F4B44}" type="slidenum">
              <a:rPr lang="en-US" smtClean="0"/>
              <a:t>105</a:t>
            </a:fld>
            <a:endParaRPr lang="en-US"/>
          </a:p>
        </p:txBody>
      </p:sp>
    </p:spTree>
    <p:extLst>
      <p:ext uri="{BB962C8B-B14F-4D97-AF65-F5344CB8AC3E}">
        <p14:creationId xmlns:p14="http://schemas.microsoft.com/office/powerpoint/2010/main" val="40690851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2362266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Synapse studio provides a unified workspace for your data prep, data management, data warehousing, big data, and AI tasks. The highly visual, code-free interface works for everyone. Here, data engineers can manage data pipelines, database administrators can automate query optimization, and data scientists can build proofs of concept in minutes.</a:t>
            </a:r>
          </a:p>
          <a:p>
            <a:endParaRPr lang="en-US" dirty="0"/>
          </a:p>
          <a:p>
            <a:r>
              <a:rPr lang="en-US" dirty="0"/>
              <a:t>Synapse Studio is the web-native experience that ties everything together in one location so you can do every task you need to build a complete solution.</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3784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Best Practices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Storage accounts and endpoints provisioned during workspace creation are located in the same region. For optimal performance, if you access other storage accounts with serverless SQL, make sure they're in the same region. If they aren't in the same region, there will be increased latency for the data's network transfer between the remote region and the endpoint's region.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Multiple applications and services might access your storage account. Storage throttling occurs when the combined IOPS or throughput generated by applications, services, and serverless SQL workload exceed the limits of the storage account. As a result, you'll experience a significant negative effect on query performance.</a:t>
            </a:r>
          </a:p>
          <a:p>
            <a:r>
              <a:rPr lang="en-US" sz="1200" b="0" i="0" kern="1200" dirty="0">
                <a:solidFill>
                  <a:schemeClr val="tx1"/>
                </a:solidFill>
                <a:effectLst/>
                <a:latin typeface="+mn-lt"/>
                <a:ea typeface="+mn-ea"/>
                <a:cs typeface="+mn-cs"/>
              </a:rPr>
              <a:t>When throttling is detected, serverless SQL has built-in handling to resolve it. serverless SQL will make requests to storage at a slower pace until throttling is resolved.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Prepare files:</a:t>
            </a:r>
          </a:p>
          <a:p>
            <a:pPr marL="171450" indent="-171450">
              <a:buFontTx/>
              <a:buChar char="-"/>
            </a:pPr>
            <a:r>
              <a:rPr lang="en-US" sz="1200" b="0" i="0" kern="1200" dirty="0">
                <a:solidFill>
                  <a:schemeClr val="tx1"/>
                </a:solidFill>
                <a:effectLst/>
                <a:latin typeface="+mn-lt"/>
                <a:ea typeface="+mn-ea"/>
                <a:cs typeface="+mn-cs"/>
              </a:rPr>
              <a:t>If a query targets a single large file, you'll benefit from splitting it into multiple smaller files.</a:t>
            </a:r>
          </a:p>
          <a:p>
            <a:pPr marL="171450" indent="-171450">
              <a:buFontTx/>
              <a:buChar char="-"/>
            </a:pPr>
            <a:r>
              <a:rPr lang="en-US" sz="1200" b="0" i="0" kern="1200" dirty="0">
                <a:solidFill>
                  <a:schemeClr val="tx1"/>
                </a:solidFill>
                <a:effectLst/>
                <a:latin typeface="+mn-lt"/>
                <a:ea typeface="+mn-ea"/>
                <a:cs typeface="+mn-cs"/>
              </a:rPr>
              <a:t>Try to keep your CSV file size below 10 GB.</a:t>
            </a:r>
          </a:p>
          <a:p>
            <a:pPr marL="171450" indent="-171450">
              <a:buFontTx/>
              <a:buChar char="-"/>
            </a:pPr>
            <a:r>
              <a:rPr lang="en-US" sz="1200" b="0" i="0" kern="1200" dirty="0">
                <a:solidFill>
                  <a:schemeClr val="tx1"/>
                </a:solidFill>
                <a:effectLst/>
                <a:latin typeface="+mn-lt"/>
                <a:ea typeface="+mn-ea"/>
                <a:cs typeface="+mn-cs"/>
              </a:rPr>
              <a:t>It's better to have equally sized files for a single OPENROWSET path or an external table LOCATION.</a:t>
            </a:r>
          </a:p>
          <a:p>
            <a:pPr marL="171450" indent="-171450">
              <a:buFontTx/>
              <a:buChar char="-"/>
            </a:pPr>
            <a:r>
              <a:rPr lang="en-US" sz="1200" b="0" i="0" kern="1200" dirty="0">
                <a:solidFill>
                  <a:schemeClr val="tx1"/>
                </a:solidFill>
                <a:effectLst/>
                <a:latin typeface="+mn-lt"/>
                <a:ea typeface="+mn-ea"/>
                <a:cs typeface="+mn-cs"/>
              </a:rPr>
              <a:t>Partition your data by storing partitions to different folders or file names</a:t>
            </a:r>
          </a:p>
          <a:p>
            <a:pPr marL="171450" indent="-171450">
              <a:buFontTx/>
              <a:buChar char="-"/>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serverless SQL lists files in your storage account, starting from the first * using storage API. It eliminates files that don't match the specified path. Reducing the initial list of files can improve performance if there are many files that match the specified path up to the first wildcard.</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Use appropriate data types:</a:t>
            </a:r>
          </a:p>
          <a:p>
            <a:pPr marL="171450" indent="-171450">
              <a:buFontTx/>
              <a:buChar char="-"/>
            </a:pPr>
            <a:r>
              <a:rPr lang="en-US" sz="1200" b="0" i="0" kern="1200" dirty="0">
                <a:solidFill>
                  <a:schemeClr val="tx1"/>
                </a:solidFill>
                <a:effectLst/>
                <a:latin typeface="+mn-lt"/>
                <a:ea typeface="+mn-ea"/>
                <a:cs typeface="+mn-cs"/>
              </a:rPr>
              <a:t>Use the smallest data size that will accommodate the largest possible value</a:t>
            </a:r>
          </a:p>
          <a:p>
            <a:pPr marL="171450" indent="-171450">
              <a:buFontTx/>
              <a:buChar char="-"/>
            </a:pPr>
            <a:r>
              <a:rPr lang="en-US" sz="1200" b="0" i="0" kern="1200" dirty="0">
                <a:solidFill>
                  <a:schemeClr val="tx1"/>
                </a:solidFill>
                <a:effectLst/>
                <a:latin typeface="+mn-lt"/>
                <a:ea typeface="+mn-ea"/>
                <a:cs typeface="+mn-cs"/>
              </a:rPr>
              <a:t>Use integer-based data types if possible</a:t>
            </a:r>
          </a:p>
          <a:p>
            <a:pPr marL="171450" indent="-171450">
              <a:buFontTx/>
              <a:buChar char="-"/>
            </a:pPr>
            <a:r>
              <a:rPr lang="en-US" sz="1200" b="0" i="0" kern="1200" dirty="0">
                <a:solidFill>
                  <a:schemeClr val="tx1"/>
                </a:solidFill>
                <a:effectLst/>
                <a:latin typeface="+mn-lt"/>
                <a:ea typeface="+mn-ea"/>
                <a:cs typeface="+mn-cs"/>
              </a:rPr>
              <a:t>Use  </a:t>
            </a:r>
            <a:r>
              <a:rPr lang="en-US" sz="1200" b="0" i="0" u="none" strike="noStrike" kern="1200" dirty="0" err="1">
                <a:solidFill>
                  <a:schemeClr val="tx1"/>
                </a:solidFill>
                <a:effectLst/>
                <a:latin typeface="+mn-lt"/>
                <a:ea typeface="+mn-ea"/>
                <a:cs typeface="+mn-cs"/>
                <a:hlinkClick r:id="rId3"/>
              </a:rPr>
              <a:t>sp_describe_first_results_set</a:t>
            </a:r>
            <a:r>
              <a:rPr lang="en-US" sz="1200" b="0" i="0" u="none" strike="noStrike" kern="1200" dirty="0">
                <a:solidFill>
                  <a:schemeClr val="tx1"/>
                </a:solidFill>
                <a:effectLst/>
                <a:latin typeface="+mn-lt"/>
                <a:ea typeface="+mn-ea"/>
                <a:cs typeface="+mn-cs"/>
              </a:rPr>
              <a:t> to check the resulting data types of your query and specify appropriate data types if needed</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PARSER_VERSION 1.0 is default and feature rich, PARSER_VERSION 2.0 if built for performance and does not support all options and encodings/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CETAS:</a:t>
            </a:r>
          </a:p>
          <a:p>
            <a:pPr marL="171450" indent="-171450">
              <a:buFontTx/>
              <a:buChar char="-"/>
            </a:pPr>
            <a:r>
              <a:rPr lang="en-US" sz="1200" b="0" i="0" kern="1200" dirty="0">
                <a:solidFill>
                  <a:schemeClr val="tx1"/>
                </a:solidFill>
                <a:effectLst/>
                <a:latin typeface="+mn-lt"/>
                <a:ea typeface="+mn-ea"/>
                <a:cs typeface="+mn-cs"/>
              </a:rPr>
              <a:t>CETAS is a parallel operation that creates external table metadata and exports the SELECT query results to a set of files in your storage account.</a:t>
            </a:r>
          </a:p>
          <a:p>
            <a:pPr marL="171450" indent="-171450">
              <a:buFontTx/>
              <a:buChar char="-"/>
            </a:pPr>
            <a:r>
              <a:rPr lang="en-US" sz="1200" b="0" i="0" kern="1200" dirty="0">
                <a:solidFill>
                  <a:schemeClr val="tx1"/>
                </a:solidFill>
                <a:effectLst/>
                <a:latin typeface="+mn-lt"/>
                <a:ea typeface="+mn-ea"/>
                <a:cs typeface="+mn-cs"/>
              </a:rPr>
              <a:t>You can use CETAS to store frequently used parts of queries, like joined reference tables, to a new set of files. You can then join to this single external table instead of repeating common joins in multiple queries.</a:t>
            </a:r>
          </a:p>
          <a:p>
            <a:pPr marL="171450" indent="-171450">
              <a:buFontTx/>
              <a:buChar char="-"/>
            </a:pPr>
            <a:r>
              <a:rPr lang="en-US" sz="1200" b="0" i="0" kern="1200" dirty="0">
                <a:solidFill>
                  <a:schemeClr val="tx1"/>
                </a:solidFill>
                <a:effectLst/>
                <a:latin typeface="+mn-lt"/>
                <a:ea typeface="+mn-ea"/>
                <a:cs typeface="+mn-cs"/>
              </a:rPr>
              <a:t>As CETAS generates Parquet files, statistics will be automatically created when the first query targets this external table, resulting in improved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31401093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Statistics synchronous option to be asynchronous</a:t>
            </a:r>
          </a:p>
          <a:p>
            <a:pPr marL="171450" indent="-171450">
              <a:buFont typeface="Arial" panose="020B0604020202020204" pitchFamily="34" charset="0"/>
              <a:buChar char="•"/>
            </a:pPr>
            <a:r>
              <a:rPr lang="en-US" dirty="0"/>
              <a:t>Recalculated when there are changes over 500 rows or 20% of rows are updated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By default, auto update statistics are configured to be synchronous but can be configured to be asynchronous operations</a:t>
            </a:r>
          </a:p>
          <a:p>
            <a:pPr marL="171450" indent="-171450">
              <a:buFont typeface="Arial" panose="020B0604020202020204" pitchFamily="34" charset="0"/>
              <a:buChar char="•"/>
            </a:pPr>
            <a:r>
              <a:rPr lang="en-US" dirty="0"/>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CSV support added [</a:t>
            </a:r>
            <a:r>
              <a:rPr lang="en-US" dirty="0">
                <a:hlinkClick r:id="rId3"/>
              </a:rPr>
              <a:t>Cost management for serverless SQL pool - Azure Synapse Analytics | Microsoft Docs</a:t>
            </a:r>
            <a:r>
              <a:rPr lang="en-US" dirty="0"/>
              <a:t>]</a:t>
            </a:r>
          </a:p>
          <a:p>
            <a:endParaRPr lang="en-US" dirty="0"/>
          </a:p>
          <a:p>
            <a:r>
              <a:rPr lang="en-US" b="0" i="0" dirty="0">
                <a:solidFill>
                  <a:srgbClr val="171717"/>
                </a:solidFill>
                <a:effectLst/>
                <a:latin typeface="Segoe UI" panose="020B0502040204020203" pitchFamily="34" charset="0"/>
              </a:rPr>
              <a:t>When statistics are created for a Parquet column, only the relevant column is read from files. When statistics are created for a CSV column, whole files are read and parsed.</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15957739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1/18/2022 3:41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125</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40436740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1/18/2022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127</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1/18/2022 3:41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https://www.menti.com/ptmheqr6n3</a:t>
            </a:r>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covering each of these hubs in this introduction in more detail</a:t>
            </a:r>
          </a:p>
        </p:txBody>
      </p:sp>
      <p:sp>
        <p:nvSpPr>
          <p:cNvPr id="4" name="Slide Number Placeholder 3"/>
          <p:cNvSpPr>
            <a:spLocks noGrp="1"/>
          </p:cNvSpPr>
          <p:nvPr>
            <p:ph type="sldNum" sz="quarter" idx="5"/>
          </p:nvPr>
        </p:nvSpPr>
        <p:spPr/>
        <p:txBody>
          <a:bodyPr/>
          <a:lstStyle/>
          <a:p>
            <a:fld id="{67E65352-95B5-4433-84FB-24BF035F4B44}" type="slidenum">
              <a:rPr lang="en-US" smtClean="0"/>
              <a:t>6</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Ingest allows for quick access to a copy data tool to move data from one location to another</a:t>
            </a:r>
          </a:p>
          <a:p>
            <a:endParaRPr lang="en-US" dirty="0"/>
          </a:p>
          <a:p>
            <a:r>
              <a:rPr lang="en-US" dirty="0"/>
              <a:t>Explore and analyze – tutorial in how to get started querying data</a:t>
            </a:r>
          </a:p>
          <a:p>
            <a:endParaRPr lang="en-US" dirty="0"/>
          </a:p>
          <a:p>
            <a:r>
              <a:rPr lang="en-US" dirty="0"/>
              <a:t>Visualize – shows quick access to reports in linked Power BI workspaces</a:t>
            </a:r>
          </a:p>
          <a:p>
            <a:endParaRPr lang="en-US" dirty="0"/>
          </a:p>
          <a:p>
            <a:r>
              <a:rPr lang="en-US" dirty="0"/>
              <a:t>Learn - Knowledge Center</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7</a:t>
            </a:fld>
            <a:endParaRPr lang="en-US" dirty="0"/>
          </a:p>
        </p:txBody>
      </p:sp>
    </p:spTree>
    <p:extLst>
      <p:ext uri="{BB962C8B-B14F-4D97-AF65-F5344CB8AC3E}">
        <p14:creationId xmlns:p14="http://schemas.microsoft.com/office/powerpoint/2010/main" val="4009186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a:t>
            </a:fld>
            <a:endParaRPr lang="en-US"/>
          </a:p>
        </p:txBody>
      </p:sp>
    </p:spTree>
    <p:extLst>
      <p:ext uri="{BB962C8B-B14F-4D97-AF65-F5344CB8AC3E}">
        <p14:creationId xmlns:p14="http://schemas.microsoft.com/office/powerpoint/2010/main" val="3372475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Workspace == Databases</a:t>
            </a:r>
          </a:p>
          <a:p>
            <a:r>
              <a:rPr lang="en-US" dirty="0"/>
              <a:t>Linked == Storage accounts</a:t>
            </a:r>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16788404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5.xml"/><Relationship Id="rId4" Type="http://schemas.openxmlformats.org/officeDocument/2006/relationships/image" Target="../media/image27.jpe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Master" Target="../slideMasters/slideMaster6.xml"/><Relationship Id="rId4" Type="http://schemas.openxmlformats.org/officeDocument/2006/relationships/image" Target="../media/image41.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633726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66707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94083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5562714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898314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608634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88868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86652096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4023463"/>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4738664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979730112"/>
      </p:ext>
    </p:extLst>
  </p:cSld>
  <p:clrMapOvr>
    <a:masterClrMapping/>
  </p:clrMapOvr>
  <p:transition>
    <p:fade/>
  </p:transition>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82262763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94382226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46905709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02792658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88309553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02886257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750952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6569663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493282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43322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13886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760729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6560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44258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6"/>
            <a:ext cx="11327488" cy="276999"/>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4431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340398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Text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3F49A-3AB3-4EB7-ADC2-A9583E26B85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FA041AE-10C0-45BC-9C1E-3342E59033F2}"/>
              </a:ext>
            </a:extLst>
          </p:cNvPr>
          <p:cNvSpPr>
            <a:spLocks noGrp="1"/>
          </p:cNvSpPr>
          <p:nvPr>
            <p:ph type="body" sz="quarter" idx="11"/>
          </p:nvPr>
        </p:nvSpPr>
        <p:spPr>
          <a:xfrm>
            <a:off x="427038" y="1890485"/>
            <a:ext cx="5691187" cy="759182"/>
          </a:xfrm>
        </p:spPr>
        <p:txBody>
          <a:bodyPr/>
          <a:lstStyle>
            <a:lvl1pPr>
              <a:spcBef>
                <a:spcPts val="1200"/>
              </a:spcBef>
              <a:defRPr sz="1800" spc="0" baseline="0">
                <a:solidFill>
                  <a:schemeClr val="tx2"/>
                </a:solidFill>
                <a:latin typeface="+mn-lt"/>
              </a:defRPr>
            </a:lvl1pPr>
            <a:lvl2pPr marL="285750" indent="-285750">
              <a:spcBef>
                <a:spcPts val="400"/>
              </a:spcBef>
              <a:buFont typeface="Arial" panose="020B0604020202020204" pitchFamily="34" charset="0"/>
              <a:buChar char="•"/>
              <a:defRPr sz="1600" spc="0" baseline="0">
                <a:solidFill>
                  <a:schemeClr val="tx2"/>
                </a:solidFill>
              </a:defRPr>
            </a:lvl2pPr>
            <a:lvl3pPr>
              <a:defRPr sz="1600">
                <a:solidFill>
                  <a:schemeClr val="tx2"/>
                </a:solidFill>
              </a:defRPr>
            </a:lvl3pPr>
            <a:lvl4pPr>
              <a:defRPr sz="1600">
                <a:solidFill>
                  <a:schemeClr val="tx2"/>
                </a:solidFill>
              </a:defRPr>
            </a:lvl4pPr>
            <a:lvl5pPr>
              <a:defRPr sz="1050">
                <a:solidFill>
                  <a:schemeClr val="tx2"/>
                </a:solidFill>
              </a:defRPr>
            </a:lvl5pPr>
          </a:lstStyle>
          <a:p>
            <a:pPr lvl="0"/>
            <a:r>
              <a:rPr lang="en-US"/>
              <a:t>Click to edit Master text styles</a:t>
            </a:r>
          </a:p>
          <a:p>
            <a:pPr lvl="1"/>
            <a:r>
              <a:rPr lang="en-US"/>
              <a:t>Second level</a:t>
            </a:r>
          </a:p>
        </p:txBody>
      </p:sp>
      <p:sp>
        <p:nvSpPr>
          <p:cNvPr id="8" name="Text Box 3">
            <a:extLst>
              <a:ext uri="{FF2B5EF4-FFF2-40B4-BE49-F238E27FC236}">
                <a16:creationId xmlns:a16="http://schemas.microsoft.com/office/drawing/2014/main" id="{DEC2ED46-78D5-4072-9090-7F0C3D9472A9}"/>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3995645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7818303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32748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D85A-B5D3-4BE6-AA80-723E26BB049C}"/>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058525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20010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6620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9534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57982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7911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72855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499006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3394908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70432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158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11291268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970006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29279593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6732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63053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714106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27947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220783886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30473009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88283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153845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01515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43908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965633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113834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92876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093662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8669753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41297867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3789812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5345942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6802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41778378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8394382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2235974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227498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7465910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977268508"/>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4917360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2533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273191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04803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4886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4555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173875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53510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8690105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7786423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2241644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8155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107846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3605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5063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362549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793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29023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97521165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2716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30150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908826159"/>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17377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855362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145992557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60893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50731543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153377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09065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56444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697588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4982467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214144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1524971"/>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04983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424916845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27361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18161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52553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3225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47446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34276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25881782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69697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13162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3531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7223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63070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01344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6429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43473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4282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67780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1096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13028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Spli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73573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65379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1802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3239085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342956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668121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0373620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140431440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354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84374056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1268916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image" Target="../media/image1.emf"/><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theme" Target="../theme/theme4.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image" Target="../media/image21.emf"/><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theme" Target="../theme/theme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image" Target="../media/image22.png"/></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9" Type="http://schemas.openxmlformats.org/officeDocument/2006/relationships/slideLayout" Target="../slideLayouts/slideLayout168.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42" Type="http://schemas.openxmlformats.org/officeDocument/2006/relationships/slideLayout" Target="../slideLayouts/slideLayout171.xml"/><Relationship Id="rId47" Type="http://schemas.openxmlformats.org/officeDocument/2006/relationships/slideLayout" Target="../slideLayouts/slideLayout176.xml"/><Relationship Id="rId50" Type="http://schemas.openxmlformats.org/officeDocument/2006/relationships/slideLayout" Target="../slideLayouts/slideLayout179.xml"/><Relationship Id="rId55" Type="http://schemas.openxmlformats.org/officeDocument/2006/relationships/slideLayout" Target="../slideLayouts/slideLayout184.xml"/><Relationship Id="rId63" Type="http://schemas.openxmlformats.org/officeDocument/2006/relationships/slideLayout" Target="../slideLayouts/slideLayout192.xml"/><Relationship Id="rId68" Type="http://schemas.openxmlformats.org/officeDocument/2006/relationships/slideLayout" Target="../slideLayouts/slideLayout197.xml"/><Relationship Id="rId76" Type="http://schemas.openxmlformats.org/officeDocument/2006/relationships/theme" Target="../theme/theme6.xml"/><Relationship Id="rId7" Type="http://schemas.openxmlformats.org/officeDocument/2006/relationships/slideLayout" Target="../slideLayouts/slideLayout136.xml"/><Relationship Id="rId71" Type="http://schemas.openxmlformats.org/officeDocument/2006/relationships/slideLayout" Target="../slideLayouts/slideLayout200.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9" Type="http://schemas.openxmlformats.org/officeDocument/2006/relationships/slideLayout" Target="../slideLayouts/slideLayout158.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40" Type="http://schemas.openxmlformats.org/officeDocument/2006/relationships/slideLayout" Target="../slideLayouts/slideLayout169.xml"/><Relationship Id="rId45" Type="http://schemas.openxmlformats.org/officeDocument/2006/relationships/slideLayout" Target="../slideLayouts/slideLayout174.xml"/><Relationship Id="rId53" Type="http://schemas.openxmlformats.org/officeDocument/2006/relationships/slideLayout" Target="../slideLayouts/slideLayout182.xml"/><Relationship Id="rId58" Type="http://schemas.openxmlformats.org/officeDocument/2006/relationships/slideLayout" Target="../slideLayouts/slideLayout187.xml"/><Relationship Id="rId66" Type="http://schemas.openxmlformats.org/officeDocument/2006/relationships/slideLayout" Target="../slideLayouts/slideLayout195.xml"/><Relationship Id="rId74" Type="http://schemas.openxmlformats.org/officeDocument/2006/relationships/slideLayout" Target="../slideLayouts/slideLayout20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49" Type="http://schemas.openxmlformats.org/officeDocument/2006/relationships/slideLayout" Target="../slideLayouts/slideLayout178.xml"/><Relationship Id="rId57" Type="http://schemas.openxmlformats.org/officeDocument/2006/relationships/slideLayout" Target="../slideLayouts/slideLayout186.xml"/><Relationship Id="rId61" Type="http://schemas.openxmlformats.org/officeDocument/2006/relationships/slideLayout" Target="../slideLayouts/slideLayout190.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4" Type="http://schemas.openxmlformats.org/officeDocument/2006/relationships/slideLayout" Target="../slideLayouts/slideLayout173.xml"/><Relationship Id="rId52" Type="http://schemas.openxmlformats.org/officeDocument/2006/relationships/slideLayout" Target="../slideLayouts/slideLayout181.xml"/><Relationship Id="rId60" Type="http://schemas.openxmlformats.org/officeDocument/2006/relationships/slideLayout" Target="../slideLayouts/slideLayout189.xml"/><Relationship Id="rId65" Type="http://schemas.openxmlformats.org/officeDocument/2006/relationships/slideLayout" Target="../slideLayouts/slideLayout194.xml"/><Relationship Id="rId73" Type="http://schemas.openxmlformats.org/officeDocument/2006/relationships/slideLayout" Target="../slideLayouts/slideLayout202.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 Id="rId43" Type="http://schemas.openxmlformats.org/officeDocument/2006/relationships/slideLayout" Target="../slideLayouts/slideLayout172.xml"/><Relationship Id="rId48" Type="http://schemas.openxmlformats.org/officeDocument/2006/relationships/slideLayout" Target="../slideLayouts/slideLayout177.xml"/><Relationship Id="rId56" Type="http://schemas.openxmlformats.org/officeDocument/2006/relationships/slideLayout" Target="../slideLayouts/slideLayout185.xml"/><Relationship Id="rId64" Type="http://schemas.openxmlformats.org/officeDocument/2006/relationships/slideLayout" Target="../slideLayouts/slideLayout193.xml"/><Relationship Id="rId69" Type="http://schemas.openxmlformats.org/officeDocument/2006/relationships/slideLayout" Target="../slideLayouts/slideLayout198.xml"/><Relationship Id="rId77" Type="http://schemas.openxmlformats.org/officeDocument/2006/relationships/image" Target="../media/image5.emf"/><Relationship Id="rId8" Type="http://schemas.openxmlformats.org/officeDocument/2006/relationships/slideLayout" Target="../slideLayouts/slideLayout137.xml"/><Relationship Id="rId51" Type="http://schemas.openxmlformats.org/officeDocument/2006/relationships/slideLayout" Target="../slideLayouts/slideLayout180.xml"/><Relationship Id="rId72" Type="http://schemas.openxmlformats.org/officeDocument/2006/relationships/slideLayout" Target="../slideLayouts/slideLayout201.xml"/><Relationship Id="rId3" Type="http://schemas.openxmlformats.org/officeDocument/2006/relationships/slideLayout" Target="../slideLayouts/slideLayout132.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slideLayout" Target="../slideLayouts/slideLayout167.xml"/><Relationship Id="rId46" Type="http://schemas.openxmlformats.org/officeDocument/2006/relationships/slideLayout" Target="../slideLayouts/slideLayout175.xml"/><Relationship Id="rId59" Type="http://schemas.openxmlformats.org/officeDocument/2006/relationships/slideLayout" Target="../slideLayouts/slideLayout188.xml"/><Relationship Id="rId67" Type="http://schemas.openxmlformats.org/officeDocument/2006/relationships/slideLayout" Target="../slideLayouts/slideLayout196.xml"/><Relationship Id="rId20" Type="http://schemas.openxmlformats.org/officeDocument/2006/relationships/slideLayout" Target="../slideLayouts/slideLayout149.xml"/><Relationship Id="rId41" Type="http://schemas.openxmlformats.org/officeDocument/2006/relationships/slideLayout" Target="../slideLayouts/slideLayout170.xml"/><Relationship Id="rId54" Type="http://schemas.openxmlformats.org/officeDocument/2006/relationships/slideLayout" Target="../slideLayouts/slideLayout183.xml"/><Relationship Id="rId62" Type="http://schemas.openxmlformats.org/officeDocument/2006/relationships/slideLayout" Target="../slideLayouts/slideLayout191.xml"/><Relationship Id="rId70" Type="http://schemas.openxmlformats.org/officeDocument/2006/relationships/slideLayout" Target="../slideLayouts/slideLayout199.xml"/><Relationship Id="rId75" Type="http://schemas.openxmlformats.org/officeDocument/2006/relationships/slideLayout" Target="../slideLayouts/slideLayout204.xml"/><Relationship Id="rId1" Type="http://schemas.openxmlformats.org/officeDocument/2006/relationships/slideLayout" Target="../slideLayouts/slideLayout130.xml"/><Relationship Id="rId6" Type="http://schemas.openxmlformats.org/officeDocument/2006/relationships/slideLayout" Target="../slideLayouts/slideLayout1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732"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056870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21843945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50920963"/>
      </p:ext>
    </p:extLst>
  </p:cSld>
  <p:clrMap bg1="dk1" tx1="lt1" bg2="dk2" tx2="lt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 id="2147483828" r:id="rId34"/>
    <p:sldLayoutId id="2147483829" r:id="rId35"/>
    <p:sldLayoutId id="2147483830" r:id="rId36"/>
    <p:sldLayoutId id="2147483831" r:id="rId37"/>
    <p:sldLayoutId id="2147483832" r:id="rId38"/>
    <p:sldLayoutId id="2147483833" r:id="rId39"/>
    <p:sldLayoutId id="2147483834" r:id="rId40"/>
    <p:sldLayoutId id="2147483835" r:id="rId41"/>
    <p:sldLayoutId id="2147483836" r:id="rId42"/>
    <p:sldLayoutId id="2147483837" r:id="rId43"/>
    <p:sldLayoutId id="2147483838" r:id="rId44"/>
    <p:sldLayoutId id="2147483839" r:id="rId45"/>
    <p:sldLayoutId id="2147483840" r:id="rId46"/>
    <p:sldLayoutId id="2147483841" r:id="rId47"/>
    <p:sldLayoutId id="2147483842" r:id="rId48"/>
    <p:sldLayoutId id="2147483843" r:id="rId49"/>
    <p:sldLayoutId id="2147483844" r:id="rId50"/>
    <p:sldLayoutId id="2147483845" r:id="rId51"/>
    <p:sldLayoutId id="2147483846" r:id="rId52"/>
    <p:sldLayoutId id="2147483847" r:id="rId53"/>
    <p:sldLayoutId id="2147483848" r:id="rId54"/>
    <p:sldLayoutId id="2147483849" r:id="rId55"/>
    <p:sldLayoutId id="2147483850" r:id="rId56"/>
    <p:sldLayoutId id="2147483851" r:id="rId57"/>
    <p:sldLayoutId id="2147483852" r:id="rId58"/>
    <p:sldLayoutId id="2147483853" r:id="rId59"/>
    <p:sldLayoutId id="2147483854" r:id="rId60"/>
    <p:sldLayoutId id="2147483855" r:id="rId61"/>
    <p:sldLayoutId id="2147483856" r:id="rId62"/>
    <p:sldLayoutId id="2147483857" r:id="rId63"/>
    <p:sldLayoutId id="2147483858" r:id="rId64"/>
    <p:sldLayoutId id="2147483859" r:id="rId65"/>
    <p:sldLayoutId id="2147483860" r:id="rId66"/>
    <p:sldLayoutId id="2147483861" r:id="rId67"/>
    <p:sldLayoutId id="2147483862" r:id="rId68"/>
    <p:sldLayoutId id="2147483863" r:id="rId69"/>
    <p:sldLayoutId id="2147483864" r:id="rId70"/>
    <p:sldLayoutId id="2147483865" r:id="rId71"/>
    <p:sldLayoutId id="2147483866" r:id="rId72"/>
    <p:sldLayoutId id="2147483867" r:id="rId73"/>
    <p:sldLayoutId id="2147483868" r:id="rId74"/>
    <p:sldLayoutId id="2147483869"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102.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66.xml"/><Relationship Id="rId4" Type="http://schemas.openxmlformats.org/officeDocument/2006/relationships/image" Target="../media/image67.png"/></Relationships>
</file>

<file path=ppt/slides/_rels/slide10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196.jpeg"/><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47.xml"/><Relationship Id="rId1" Type="http://schemas.openxmlformats.org/officeDocument/2006/relationships/slideLayout" Target="../slideLayouts/slideLayout66.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10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18" Type="http://schemas.microsoft.com/office/2007/relationships/diagramDrawing" Target="../diagrams/drawing5.xml"/><Relationship Id="rId3" Type="http://schemas.openxmlformats.org/officeDocument/2006/relationships/image" Target="../media/image214.png"/><Relationship Id="rId21" Type="http://schemas.openxmlformats.org/officeDocument/2006/relationships/image" Target="../media/image217.svg"/><Relationship Id="rId7" Type="http://schemas.openxmlformats.org/officeDocument/2006/relationships/diagramColors" Target="../diagrams/colors3.xml"/><Relationship Id="rId12" Type="http://schemas.openxmlformats.org/officeDocument/2006/relationships/diagramColors" Target="../diagrams/colors4.xml"/><Relationship Id="rId17" Type="http://schemas.openxmlformats.org/officeDocument/2006/relationships/diagramColors" Target="../diagrams/colors5.xml"/><Relationship Id="rId2" Type="http://schemas.openxmlformats.org/officeDocument/2006/relationships/image" Target="../media/image213.png"/><Relationship Id="rId16" Type="http://schemas.openxmlformats.org/officeDocument/2006/relationships/diagramQuickStyle" Target="../diagrams/quickStyle5.xml"/><Relationship Id="rId20" Type="http://schemas.openxmlformats.org/officeDocument/2006/relationships/image" Target="../media/image216.png"/><Relationship Id="rId1" Type="http://schemas.openxmlformats.org/officeDocument/2006/relationships/slideLayout" Target="../slideLayouts/slideLayout56.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5" Type="http://schemas.openxmlformats.org/officeDocument/2006/relationships/diagramLayout" Target="../diagrams/layout5.xml"/><Relationship Id="rId10" Type="http://schemas.openxmlformats.org/officeDocument/2006/relationships/diagramLayout" Target="../diagrams/layout4.xml"/><Relationship Id="rId19" Type="http://schemas.openxmlformats.org/officeDocument/2006/relationships/image" Target="../media/image215.png"/><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diagramData" Target="../diagrams/data5.xml"/><Relationship Id="rId22" Type="http://schemas.openxmlformats.org/officeDocument/2006/relationships/image" Target="../media/image218.png"/></Relationships>
</file>

<file path=ppt/slides/_rels/slide11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8.xml"/></Relationships>
</file>

<file path=ppt/slides/_rels/slide126.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68.png"/><Relationship Id="rId3" Type="http://schemas.microsoft.com/office/2018/10/relationships/comments" Target="../comments/modernComment_7BBF5B28_AC754833.xml"/><Relationship Id="rId7" Type="http://schemas.openxmlformats.org/officeDocument/2006/relationships/image" Target="../media/image186.png"/><Relationship Id="rId12" Type="http://schemas.openxmlformats.org/officeDocument/2006/relationships/image" Target="../media/image191.png"/><Relationship Id="rId2" Type="http://schemas.openxmlformats.org/officeDocument/2006/relationships/notesSlide" Target="../notesSlides/notesSlide55.xml"/><Relationship Id="rId1" Type="http://schemas.openxmlformats.org/officeDocument/2006/relationships/slideLayout" Target="../slideLayouts/slideLayout56.xml"/><Relationship Id="rId6" Type="http://schemas.openxmlformats.org/officeDocument/2006/relationships/image" Target="../media/image185.svg"/><Relationship Id="rId11" Type="http://schemas.openxmlformats.org/officeDocument/2006/relationships/image" Target="../media/image190.png"/><Relationship Id="rId5" Type="http://schemas.openxmlformats.org/officeDocument/2006/relationships/image" Target="../media/image184.png"/><Relationship Id="rId10" Type="http://schemas.openxmlformats.org/officeDocument/2006/relationships/image" Target="../media/image189.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2.sv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128.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notesSlide" Target="../notesSlides/notesSlide57.xml"/><Relationship Id="rId1" Type="http://schemas.openxmlformats.org/officeDocument/2006/relationships/slideLayout" Target="../slideLayouts/slideLayout47.xml"/></Relationships>
</file>

<file path=ppt/slides/_rels/slide129.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8.xml"/><Relationship Id="rId1" Type="http://schemas.openxmlformats.org/officeDocument/2006/relationships/slideLayout" Target="../slideLayouts/slideLayout36.xml"/><Relationship Id="rId4" Type="http://schemas.openxmlformats.org/officeDocument/2006/relationships/image" Target="../media/image225.png"/></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6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6.xml"/><Relationship Id="rId4" Type="http://schemas.openxmlformats.org/officeDocument/2006/relationships/image" Target="../media/image85.png"/></Relationships>
</file>

<file path=ppt/slides/_rels/slide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6.xml"/><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png"/></Relationships>
</file>

<file path=ppt/slides/_rels/slide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56.xml"/><Relationship Id="rId4" Type="http://schemas.openxmlformats.org/officeDocument/2006/relationships/image" Target="../media/image103.png"/></Relationships>
</file>

<file path=ppt/slides/_rels/slide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xml"/><Relationship Id="rId1" Type="http://schemas.openxmlformats.org/officeDocument/2006/relationships/slideLayout" Target="../slideLayouts/slideLayout56.xml"/><Relationship Id="rId4" Type="http://schemas.openxmlformats.org/officeDocument/2006/relationships/image" Target="../media/image10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4.xml"/></Relationships>
</file>

<file path=ppt/slides/_rels/slide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xml"/><Relationship Id="rId1" Type="http://schemas.openxmlformats.org/officeDocument/2006/relationships/slideLayout" Target="../slideLayouts/slideLayout6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3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xml"/><Relationship Id="rId1" Type="http://schemas.openxmlformats.org/officeDocument/2006/relationships/slideLayout" Target="../slideLayouts/slideLayout66.xml"/><Relationship Id="rId4" Type="http://schemas.openxmlformats.org/officeDocument/2006/relationships/image" Target="../media/image116.png"/></Relationships>
</file>

<file path=ppt/slides/_rels/slide3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6.xml"/><Relationship Id="rId4" Type="http://schemas.openxmlformats.org/officeDocument/2006/relationships/image" Target="../media/image119.png"/></Relationships>
</file>

<file path=ppt/slides/_rels/slide3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xml"/><Relationship Id="rId1" Type="http://schemas.openxmlformats.org/officeDocument/2006/relationships/slideLayout" Target="../slideLayouts/slideLayout66.xml"/><Relationship Id="rId4" Type="http://schemas.openxmlformats.org/officeDocument/2006/relationships/image" Target="../media/image121.png"/></Relationships>
</file>

<file path=ppt/slides/_rels/slide3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xml"/><Relationship Id="rId1" Type="http://schemas.openxmlformats.org/officeDocument/2006/relationships/slideLayout" Target="../slideLayouts/slideLayout70.xml"/></Relationships>
</file>

<file path=ppt/slides/_rels/slide3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0.xml"/></Relationships>
</file>

<file path=ppt/slides/_rels/slide3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0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2.xml"/><Relationship Id="rId1" Type="http://schemas.openxmlformats.org/officeDocument/2006/relationships/tags" Target="../tags/tag45.xml"/><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svg"/><Relationship Id="rId2" Type="http://schemas.openxmlformats.org/officeDocument/2006/relationships/notesSlide" Target="../notesSlides/notesSlide18.xml"/><Relationship Id="rId1" Type="http://schemas.openxmlformats.org/officeDocument/2006/relationships/slideLayout" Target="../slideLayouts/slideLayout184.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svg"/><Relationship Id="rId15" Type="http://schemas.openxmlformats.org/officeDocument/2006/relationships/image" Target="../media/image13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emf"/><Relationship Id="rId14" Type="http://schemas.openxmlformats.org/officeDocument/2006/relationships/image" Target="../media/image136.png"/></Relationships>
</file>

<file path=ppt/slides/_rels/slide43.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38.png"/><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microsoft.com/office/2018/10/relationships/comments" Target="../comments/modernComment_7BBF5771_AFDB232A.xml"/><Relationship Id="rId1" Type="http://schemas.openxmlformats.org/officeDocument/2006/relationships/slideLayout" Target="../slideLayouts/slideLayout66.xml"/><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microsoft.com/office/2018/10/relationships/comments" Target="../comments/modernComment_2E9D_A59D6B6B.xml"/><Relationship Id="rId7" Type="http://schemas.openxmlformats.org/officeDocument/2006/relationships/image" Target="../media/image142.svg"/><Relationship Id="rId2" Type="http://schemas.openxmlformats.org/officeDocument/2006/relationships/notesSlide" Target="../notesSlides/notesSlide20.xml"/><Relationship Id="rId1" Type="http://schemas.openxmlformats.org/officeDocument/2006/relationships/slideLayout" Target="../slideLayouts/slideLayout66.xml"/><Relationship Id="rId6" Type="http://schemas.openxmlformats.org/officeDocument/2006/relationships/image" Target="../media/image141.png"/><Relationship Id="rId5" Type="http://schemas.openxmlformats.org/officeDocument/2006/relationships/image" Target="../media/image140.svg"/><Relationship Id="rId4" Type="http://schemas.openxmlformats.org/officeDocument/2006/relationships/image" Target="../media/image139.png"/></Relationships>
</file>

<file path=ppt/slides/_rels/slide48.xml.rels><?xml version="1.0" encoding="UTF-8" standalone="yes"?>
<Relationships xmlns="http://schemas.openxmlformats.org/package/2006/relationships"><Relationship Id="rId3" Type="http://schemas.openxmlformats.org/officeDocument/2006/relationships/image" Target="../media/image143.png"/><Relationship Id="rId2" Type="http://schemas.microsoft.com/office/2018/10/relationships/comments" Target="../comments/modernComment_2736_BBA8D8A4.xml"/><Relationship Id="rId1" Type="http://schemas.openxmlformats.org/officeDocument/2006/relationships/slideLayout" Target="../slideLayouts/slideLayout6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1.xml"/><Relationship Id="rId1" Type="http://schemas.openxmlformats.org/officeDocument/2006/relationships/slideLayout" Target="../slideLayouts/slideLayout66.xml"/><Relationship Id="rId4" Type="http://schemas.openxmlformats.org/officeDocument/2006/relationships/image" Target="../media/image145.png"/></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59.xml"/><Relationship Id="rId5" Type="http://schemas.openxmlformats.org/officeDocument/2006/relationships/image" Target="../media/image51.png"/><Relationship Id="rId4" Type="http://schemas.openxmlformats.org/officeDocument/2006/relationships/image" Target="../media/image50.png"/></Relationships>
</file>

<file path=ppt/slides/_rels/slide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12B_99D4436F.xml"/><Relationship Id="rId7" Type="http://schemas.openxmlformats.org/officeDocument/2006/relationships/diagramColors" Target="../diagrams/colors1.xml"/><Relationship Id="rId2" Type="http://schemas.openxmlformats.org/officeDocument/2006/relationships/notesSlide" Target="../notesSlides/notesSlide22.xml"/><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2.xml.rels><?xml version="1.0" encoding="UTF-8" standalone="yes"?>
<Relationships xmlns="http://schemas.openxmlformats.org/package/2006/relationships"><Relationship Id="rId3" Type="http://schemas.openxmlformats.org/officeDocument/2006/relationships/image" Target="../media/image115.png"/><Relationship Id="rId2" Type="http://schemas.microsoft.com/office/2018/10/relationships/comments" Target="../comments/modernComment_2E8D_41DAD3E3.xml"/><Relationship Id="rId1" Type="http://schemas.openxmlformats.org/officeDocument/2006/relationships/slideLayout" Target="../slideLayouts/slideLayout66.xml"/><Relationship Id="rId4" Type="http://schemas.openxmlformats.org/officeDocument/2006/relationships/image" Target="../media/image116.png"/></Relationships>
</file>

<file path=ppt/slides/_rels/slide5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3.xml"/><Relationship Id="rId1" Type="http://schemas.openxmlformats.org/officeDocument/2006/relationships/slideLayout" Target="../slideLayouts/slideLayout66.xml"/><Relationship Id="rId4" Type="http://schemas.openxmlformats.org/officeDocument/2006/relationships/image" Target="../media/image163.png"/></Relationships>
</file>

<file path=ppt/slides/_rels/slide54.xml.rels><?xml version="1.0" encoding="UTF-8" standalone="yes"?>
<Relationships xmlns="http://schemas.openxmlformats.org/package/2006/relationships"><Relationship Id="rId8" Type="http://schemas.openxmlformats.org/officeDocument/2006/relationships/image" Target="../media/image169.svg"/><Relationship Id="rId13" Type="http://schemas.openxmlformats.org/officeDocument/2006/relationships/image" Target="../media/image174.png"/><Relationship Id="rId3" Type="http://schemas.openxmlformats.org/officeDocument/2006/relationships/image" Target="../media/image164.png"/><Relationship Id="rId7" Type="http://schemas.openxmlformats.org/officeDocument/2006/relationships/image" Target="../media/image168.png"/><Relationship Id="rId12" Type="http://schemas.openxmlformats.org/officeDocument/2006/relationships/image" Target="../media/image173.svg"/><Relationship Id="rId2" Type="http://schemas.openxmlformats.org/officeDocument/2006/relationships/notesSlide" Target="../notesSlides/notesSlide24.xml"/><Relationship Id="rId16" Type="http://schemas.openxmlformats.org/officeDocument/2006/relationships/image" Target="../media/image177.svg"/><Relationship Id="rId1" Type="http://schemas.openxmlformats.org/officeDocument/2006/relationships/slideLayout" Target="../slideLayouts/slideLayout66.xml"/><Relationship Id="rId6" Type="http://schemas.openxmlformats.org/officeDocument/2006/relationships/image" Target="../media/image167.svg"/><Relationship Id="rId11" Type="http://schemas.openxmlformats.org/officeDocument/2006/relationships/image" Target="../media/image172.png"/><Relationship Id="rId5" Type="http://schemas.openxmlformats.org/officeDocument/2006/relationships/image" Target="../media/image166.png"/><Relationship Id="rId15" Type="http://schemas.openxmlformats.org/officeDocument/2006/relationships/image" Target="../media/image176.png"/><Relationship Id="rId10" Type="http://schemas.openxmlformats.org/officeDocument/2006/relationships/image" Target="../media/image171.svg"/><Relationship Id="rId4" Type="http://schemas.openxmlformats.org/officeDocument/2006/relationships/image" Target="../media/image165.svg"/><Relationship Id="rId9" Type="http://schemas.openxmlformats.org/officeDocument/2006/relationships/image" Target="../media/image170.png"/><Relationship Id="rId14" Type="http://schemas.openxmlformats.org/officeDocument/2006/relationships/image" Target="../media/image175.sv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9.xml"/></Relationships>
</file>

<file path=ppt/slides/_rels/slide59.xml.rels><?xml version="1.0" encoding="UTF-8" standalone="yes"?>
<Relationships xmlns="http://schemas.openxmlformats.org/package/2006/relationships"><Relationship Id="rId3" Type="http://schemas.microsoft.com/office/2018/10/relationships/comments" Target="../comments/modernComment_275D_92CE42DF.xml"/><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66.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s>
</file>

<file path=ppt/slides/_rels/slide60.xml.rels><?xml version="1.0" encoding="UTF-8" standalone="yes"?>
<Relationships xmlns="http://schemas.openxmlformats.org/package/2006/relationships"><Relationship Id="rId3" Type="http://schemas.microsoft.com/office/2018/10/relationships/comments" Target="../comments/modernComment_7BBF59BF_0.xml"/><Relationship Id="rId2" Type="http://schemas.openxmlformats.org/officeDocument/2006/relationships/notesSlide" Target="../notesSlides/notesSlide29.xml"/><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3" Type="http://schemas.openxmlformats.org/officeDocument/2006/relationships/image" Target="../media/image179.svg"/><Relationship Id="rId2" Type="http://schemas.openxmlformats.org/officeDocument/2006/relationships/image" Target="../media/image178.png"/><Relationship Id="rId1" Type="http://schemas.openxmlformats.org/officeDocument/2006/relationships/slideLayout" Target="../slideLayouts/slideLayout68.xml"/><Relationship Id="rId5" Type="http://schemas.openxmlformats.org/officeDocument/2006/relationships/image" Target="../media/image181.svg"/><Relationship Id="rId4" Type="http://schemas.openxmlformats.org/officeDocument/2006/relationships/image" Target="../media/image18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3.xml"/><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68.png"/><Relationship Id="rId3" Type="http://schemas.microsoft.com/office/2018/10/relationships/comments" Target="../comments/modernComment_2E9E_B021CD24.xml"/><Relationship Id="rId7" Type="http://schemas.openxmlformats.org/officeDocument/2006/relationships/image" Target="../media/image186.png"/><Relationship Id="rId12" Type="http://schemas.openxmlformats.org/officeDocument/2006/relationships/image" Target="../media/image191.png"/><Relationship Id="rId2" Type="http://schemas.openxmlformats.org/officeDocument/2006/relationships/notesSlide" Target="../notesSlides/notesSlide38.xml"/><Relationship Id="rId1" Type="http://schemas.openxmlformats.org/officeDocument/2006/relationships/slideLayout" Target="../slideLayouts/slideLayout56.xml"/><Relationship Id="rId6" Type="http://schemas.openxmlformats.org/officeDocument/2006/relationships/image" Target="../media/image185.svg"/><Relationship Id="rId11" Type="http://schemas.openxmlformats.org/officeDocument/2006/relationships/image" Target="../media/image190.png"/><Relationship Id="rId5" Type="http://schemas.openxmlformats.org/officeDocument/2006/relationships/image" Target="../media/image184.png"/><Relationship Id="rId10" Type="http://schemas.openxmlformats.org/officeDocument/2006/relationships/image" Target="../media/image189.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2.sv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6.xml"/><Relationship Id="rId4" Type="http://schemas.openxmlformats.org/officeDocument/2006/relationships/image" Target="../media/image63.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2.xml"/><Relationship Id="rId1" Type="http://schemas.openxmlformats.org/officeDocument/2006/relationships/tags" Target="../tags/tag48.xml"/><Relationship Id="rId4" Type="http://schemas.openxmlformats.org/officeDocument/2006/relationships/image" Target="../media/image2.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6.xml"/><Relationship Id="rId4" Type="http://schemas.openxmlformats.org/officeDocument/2006/relationships/image" Target="../media/image193.png"/></Relationships>
</file>

<file path=ppt/slides/_rels/slide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43.png"/><Relationship Id="rId1" Type="http://schemas.openxmlformats.org/officeDocument/2006/relationships/slideLayout" Target="../slideLayouts/slideLayout66.xml"/><Relationship Id="rId4" Type="http://schemas.openxmlformats.org/officeDocument/2006/relationships/image" Target="../media/image110.png"/></Relationships>
</file>

<file path=ppt/slides/_rels/slide8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42.xml"/><Relationship Id="rId1" Type="http://schemas.openxmlformats.org/officeDocument/2006/relationships/slideLayout" Target="../slideLayouts/slideLayout66.xml"/><Relationship Id="rId4" Type="http://schemas.openxmlformats.org/officeDocument/2006/relationships/image" Target="../media/image19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65.png"/></Relationships>
</file>

<file path=ppt/slides/_rels/slide90.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43.xml"/><Relationship Id="rId1" Type="http://schemas.openxmlformats.org/officeDocument/2006/relationships/slideLayout" Target="../slideLayouts/slideLayout66.xml"/><Relationship Id="rId5" Type="http://schemas.openxmlformats.org/officeDocument/2006/relationships/image" Target="../media/image198.png"/><Relationship Id="rId4" Type="http://schemas.openxmlformats.org/officeDocument/2006/relationships/image" Target="../media/image197.png"/></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45.xml"/><Relationship Id="rId1" Type="http://schemas.openxmlformats.org/officeDocument/2006/relationships/slideLayout" Target="../slideLayouts/slideLayout66.xml"/><Relationship Id="rId4" Type="http://schemas.openxmlformats.org/officeDocument/2006/relationships/image" Target="../media/image203.png"/></Relationships>
</file>

<file path=ppt/slides/_rels/slide9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66.xml"/></Relationships>
</file>

<file path=ppt/slides/_rels/slide98.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2954655"/>
          </a:xfrm>
        </p:spPr>
        <p:txBody>
          <a:bodyPr anchor="t"/>
          <a:lstStyle/>
          <a:p>
            <a:br>
              <a:rPr lang="en-US" sz="4800" dirty="0"/>
            </a:br>
            <a:r>
              <a:rPr lang="en-US" sz="4800" dirty="0"/>
              <a:t>Azure Synapse Analytics</a:t>
            </a:r>
            <a:br>
              <a:rPr lang="en-US" sz="4800" dirty="0"/>
            </a:br>
            <a:r>
              <a:rPr lang="en-US" sz="2800" spc="0" dirty="0">
                <a:solidFill>
                  <a:srgbClr val="50E6FF"/>
                </a:solidFill>
              </a:rPr>
              <a:t>Technical Boot Camp</a:t>
            </a:r>
            <a:br>
              <a:rPr lang="en-US" sz="2800" spc="0" dirty="0">
                <a:solidFill>
                  <a:srgbClr val="50E6FF"/>
                </a:solidFill>
              </a:rPr>
            </a:br>
            <a:br>
              <a:rPr lang="en-US" sz="2800" spc="0" dirty="0">
                <a:solidFill>
                  <a:srgbClr val="50E6FF"/>
                </a:solidFill>
              </a:rPr>
            </a:br>
            <a:r>
              <a:rPr lang="en-US" sz="2800" spc="0" dirty="0">
                <a:solidFill>
                  <a:srgbClr val="50E6FF"/>
                </a:solidFill>
              </a:rPr>
              <a:t>Day 1</a:t>
            </a:r>
            <a:endParaRPr lang="en-US" sz="4800" dirty="0">
              <a:solidFill>
                <a:schemeClr val="accent1"/>
              </a:solidFill>
            </a:endParaRPr>
          </a:p>
        </p:txBody>
      </p:sp>
    </p:spTree>
    <p:extLst>
      <p:ext uri="{BB962C8B-B14F-4D97-AF65-F5344CB8AC3E}">
        <p14:creationId xmlns:p14="http://schemas.microsoft.com/office/powerpoint/2010/main" val="359703714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04D05D3-646F-4306-8883-58F8232C1417}"/>
              </a:ext>
            </a:extLst>
          </p:cNvPr>
          <p:cNvPicPr>
            <a:picLocks noChangeAspect="1"/>
          </p:cNvPicPr>
          <p:nvPr/>
        </p:nvPicPr>
        <p:blipFill>
          <a:blip r:embed="rId3"/>
          <a:stretch>
            <a:fillRect/>
          </a:stretch>
        </p:blipFill>
        <p:spPr>
          <a:xfrm>
            <a:off x="6111928" y="1595535"/>
            <a:ext cx="4981705" cy="4132551"/>
          </a:xfrm>
          <a:prstGeom prst="rect">
            <a:avLst/>
          </a:prstGeom>
          <a:ln>
            <a:solidFill>
              <a:schemeClr val="tx1"/>
            </a:solidFill>
          </a:ln>
        </p:spPr>
      </p:pic>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bg1"/>
                </a:solidFill>
              </a:rPr>
              <a:t>Explore data inside the workspace and in linked storage accounts</a:t>
            </a:r>
            <a:endParaRPr lang="en-US" sz="1600" dirty="0">
              <a:solidFill>
                <a:schemeClr val="bg1"/>
              </a:solidFill>
            </a:endParaRPr>
          </a:p>
        </p:txBody>
      </p:sp>
      <p:sp>
        <p:nvSpPr>
          <p:cNvPr id="11" name="Rectangle 10">
            <a:extLst>
              <a:ext uri="{FF2B5EF4-FFF2-40B4-BE49-F238E27FC236}">
                <a16:creationId xmlns:a16="http://schemas.microsoft.com/office/drawing/2014/main" id="{CD8D4354-2317-4A32-9BE7-6525FEDE17A0}"/>
              </a:ext>
            </a:extLst>
          </p:cNvPr>
          <p:cNvSpPr/>
          <p:nvPr/>
        </p:nvSpPr>
        <p:spPr bwMode="auto">
          <a:xfrm>
            <a:off x="9653982" y="2649592"/>
            <a:ext cx="1288348" cy="47045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44312196-2CA7-4D7B-AF07-246155FF174F}"/>
              </a:ext>
            </a:extLst>
          </p:cNvPr>
          <p:cNvGrpSpPr/>
          <p:nvPr/>
        </p:nvGrpSpPr>
        <p:grpSpPr>
          <a:xfrm>
            <a:off x="0" y="277666"/>
            <a:ext cx="4751388" cy="729391"/>
            <a:chOff x="0" y="1540386"/>
            <a:chExt cx="4751388" cy="729391"/>
          </a:xfrm>
        </p:grpSpPr>
        <p:sp>
          <p:nvSpPr>
            <p:cNvPr id="13" name="Title 1">
              <a:extLst>
                <a:ext uri="{FF2B5EF4-FFF2-40B4-BE49-F238E27FC236}">
                  <a16:creationId xmlns:a16="http://schemas.microsoft.com/office/drawing/2014/main" id="{208A0439-A639-4368-9D44-21A3FE2E90A7}"/>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Data hub</a:t>
              </a:r>
            </a:p>
          </p:txBody>
        </p:sp>
        <p:cxnSp>
          <p:nvCxnSpPr>
            <p:cNvPr id="14" name="Straight Connector 13">
              <a:extLst>
                <a:ext uri="{FF2B5EF4-FFF2-40B4-BE49-F238E27FC236}">
                  <a16:creationId xmlns:a16="http://schemas.microsoft.com/office/drawing/2014/main" id="{98C555EF-2636-46D3-8FAB-A47575A0612F}"/>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8" name="Picture 7">
            <a:extLst>
              <a:ext uri="{FF2B5EF4-FFF2-40B4-BE49-F238E27FC236}">
                <a16:creationId xmlns:a16="http://schemas.microsoft.com/office/drawing/2014/main" id="{C37A4667-B7E2-4AA8-BEC4-A4162EEAAAC4}"/>
              </a:ext>
            </a:extLst>
          </p:cNvPr>
          <p:cNvPicPr>
            <a:picLocks noChangeAspect="1"/>
          </p:cNvPicPr>
          <p:nvPr/>
        </p:nvPicPr>
        <p:blipFill rotWithShape="1">
          <a:blip r:embed="rId4"/>
          <a:srcRect r="14226"/>
          <a:stretch/>
        </p:blipFill>
        <p:spPr>
          <a:xfrm>
            <a:off x="172711" y="1595535"/>
            <a:ext cx="5736073" cy="4171110"/>
          </a:xfrm>
          <a:prstGeom prst="rect">
            <a:avLst/>
          </a:prstGeom>
        </p:spPr>
      </p:pic>
    </p:spTree>
    <p:extLst>
      <p:ext uri="{BB962C8B-B14F-4D97-AF65-F5344CB8AC3E}">
        <p14:creationId xmlns:p14="http://schemas.microsoft.com/office/powerpoint/2010/main" val="1207673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0F96E7A9-C891-48AC-9930-3D4C0FA51573}"/>
              </a:ext>
            </a:extLst>
          </p:cNvPr>
          <p:cNvSpPr/>
          <p:nvPr/>
        </p:nvSpPr>
        <p:spPr bwMode="auto">
          <a:xfrm>
            <a:off x="7640645" y="3489631"/>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9259741" cy="758022"/>
          </a:xfrm>
        </p:spPr>
        <p:txBody>
          <a:bodyPr/>
          <a:lstStyle/>
          <a:p>
            <a:r>
              <a:rPr lang="en-US" dirty="0"/>
              <a:t>Synapse serverless SQL pool as a logical data warehouse</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44212" y="1626199"/>
            <a:ext cx="6691422" cy="5505503"/>
          </a:xfrm>
        </p:spPr>
        <p:txBody>
          <a:bodyPr vert="horz" wrap="square" lIns="0" tIns="0" rIns="0" bIns="0" rtlCol="0" anchor="t">
            <a:noAutofit/>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Logical relational layer on top of physical files in Azure Storage.</a:t>
            </a:r>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Abstract physical storage and file formats using well understandable relational concepts such as tables and views.</a:t>
            </a:r>
            <a:endParaRPr lang="en-US" sz="1600" dirty="0">
              <a:cs typeface="Segoe UI"/>
            </a:endParaRPr>
          </a:p>
          <a:p>
            <a:pPr marL="285750" lvl="1" indent="-285750">
              <a:lnSpc>
                <a:spcPct val="110000"/>
              </a:lnSpc>
              <a:spcBef>
                <a:spcPts val="0"/>
              </a:spcBef>
              <a:spcAft>
                <a:spcPts val="600"/>
              </a:spcAft>
              <a:buFont typeface="Arial" panose="020B0604020202020204" pitchFamily="34" charset="0"/>
              <a:buChar char="•"/>
            </a:pPr>
            <a:r>
              <a:rPr lang="en-US" sz="1600" dirty="0"/>
              <a:t>Direct connector to Azure storage for large ecosystem of BI tools</a:t>
            </a:r>
          </a:p>
          <a:p>
            <a:pPr marL="285750" lvl="1" indent="-285750">
              <a:lnSpc>
                <a:spcPct val="110000"/>
              </a:lnSpc>
              <a:spcBef>
                <a:spcPts val="0"/>
              </a:spcBef>
              <a:spcAft>
                <a:spcPts val="600"/>
              </a:spcAft>
              <a:buFont typeface="Arial" panose="020B0604020202020204" pitchFamily="34" charset="0"/>
              <a:buChar char="•"/>
            </a:pPr>
            <a:r>
              <a:rPr lang="en-US" sz="1600" dirty="0"/>
              <a:t>BI tools that use SQL can work with files on storage</a:t>
            </a:r>
          </a:p>
          <a:p>
            <a:pPr marL="733857" lvl="3" indent="-285750">
              <a:spcAft>
                <a:spcPts val="600"/>
              </a:spcAft>
              <a:buFont typeface="Wingdings" panose="05000000000000000000" pitchFamily="2" charset="2"/>
              <a:buChar char="§"/>
            </a:pPr>
            <a:r>
              <a:rPr lang="en-US" sz="1400" dirty="0">
                <a:latin typeface="+mn-lt"/>
              </a:rPr>
              <a:t>Analytic tools use external tables that represent proxy to actual files.</a:t>
            </a:r>
          </a:p>
          <a:p>
            <a:pPr marL="733857" lvl="3" indent="-285750">
              <a:spcAft>
                <a:spcPts val="600"/>
              </a:spcAft>
              <a:buFont typeface="Wingdings" panose="05000000000000000000" pitchFamily="2" charset="2"/>
              <a:buChar char="§"/>
            </a:pPr>
            <a:r>
              <a:rPr lang="en-US" sz="1400" dirty="0">
                <a:latin typeface="+mn-lt"/>
              </a:rPr>
              <a:t>No need for custom connectors in BI tools.</a:t>
            </a:r>
          </a:p>
          <a:p>
            <a:pPr marL="285750" lvl="1" indent="-285750">
              <a:lnSpc>
                <a:spcPct val="110000"/>
              </a:lnSpc>
              <a:spcBef>
                <a:spcPts val="0"/>
              </a:spcBef>
              <a:spcAft>
                <a:spcPts val="600"/>
              </a:spcAft>
              <a:buFont typeface="Arial" panose="020B0604020202020204" pitchFamily="34" charset="0"/>
              <a:buChar char="•"/>
            </a:pPr>
            <a:r>
              <a:rPr lang="en-US" sz="1600" dirty="0"/>
              <a:t>Provides complex data processing (joining and aggregation) on top of raw files.</a:t>
            </a:r>
          </a:p>
          <a:p>
            <a:pPr marL="285750" lvl="1" indent="-285750">
              <a:lnSpc>
                <a:spcPct val="110000"/>
              </a:lnSpc>
              <a:spcBef>
                <a:spcPts val="0"/>
              </a:spcBef>
              <a:spcAft>
                <a:spcPts val="600"/>
              </a:spcAft>
              <a:buFont typeface="Arial" panose="020B0604020202020204" pitchFamily="34" charset="0"/>
              <a:buChar char="•"/>
            </a:pPr>
            <a:r>
              <a:rPr lang="en-US" sz="1600" dirty="0">
                <a:cs typeface="Segoe UI"/>
              </a:rPr>
              <a:t>Apply enterprise-ready security model and access control using battle-tested SQL Server permission model on top of Azure storage files</a:t>
            </a:r>
          </a:p>
          <a:p>
            <a:pPr marL="0" lvl="1">
              <a:lnSpc>
                <a:spcPct val="110000"/>
              </a:lnSpc>
              <a:spcBef>
                <a:spcPts val="0"/>
              </a:spcBef>
              <a:spcAft>
                <a:spcPts val="600"/>
              </a:spcAft>
            </a:pPr>
            <a:endParaRPr lang="en-US" sz="1600" dirty="0">
              <a:cs typeface="Segoe UI"/>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651531" y="5307545"/>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147132" y="4910661"/>
            <a:ext cx="1097907" cy="510909"/>
            <a:chOff x="8795019" y="5045255"/>
            <a:chExt cx="1097907" cy="51090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007" y="5070320"/>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35F7597F-23D7-4CAF-972D-AACC4C8AFC1C}"/>
              </a:ext>
            </a:extLst>
          </p:cNvPr>
          <p:cNvGrpSpPr/>
          <p:nvPr/>
        </p:nvGrpSpPr>
        <p:grpSpPr>
          <a:xfrm>
            <a:off x="8171176" y="1219746"/>
            <a:ext cx="874079" cy="1152367"/>
            <a:chOff x="7955348" y="1223254"/>
            <a:chExt cx="874079" cy="1152367"/>
          </a:xfrm>
        </p:grpSpPr>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5348" y="1466871"/>
              <a:ext cx="874079" cy="9087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015547" y="1223254"/>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2" idx="0"/>
          </p:cNvCxnSpPr>
          <p:nvPr/>
        </p:nvCxnSpPr>
        <p:spPr>
          <a:xfrm flipH="1">
            <a:off x="8277141" y="2372113"/>
            <a:ext cx="331075"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7" idx="2"/>
            <a:endCxn id="77" idx="0"/>
          </p:cNvCxnSpPr>
          <p:nvPr/>
        </p:nvCxnSpPr>
        <p:spPr>
          <a:xfrm>
            <a:off x="10858809" y="2567050"/>
            <a:ext cx="569486"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7" idx="2"/>
            <a:endCxn id="57" idx="0"/>
          </p:cNvCxnSpPr>
          <p:nvPr/>
        </p:nvCxnSpPr>
        <p:spPr>
          <a:xfrm flipH="1">
            <a:off x="10380754" y="2567050"/>
            <a:ext cx="478055" cy="108038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51" idx="2"/>
            <a:endCxn id="42" idx="0"/>
          </p:cNvCxnSpPr>
          <p:nvPr/>
        </p:nvCxnSpPr>
        <p:spPr>
          <a:xfrm flipH="1">
            <a:off x="9141886" y="4368801"/>
            <a:ext cx="187062" cy="1180249"/>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Plus Sign 29">
            <a:extLst>
              <a:ext uri="{FF2B5EF4-FFF2-40B4-BE49-F238E27FC236}">
                <a16:creationId xmlns:a16="http://schemas.microsoft.com/office/drawing/2014/main" id="{91BE1890-9AF5-47BF-88BA-DD491DA50FDF}"/>
              </a:ext>
            </a:extLst>
          </p:cNvPr>
          <p:cNvSpPr/>
          <p:nvPr/>
        </p:nvSpPr>
        <p:spPr bwMode="auto">
          <a:xfrm>
            <a:off x="8249127" y="3943758"/>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2" idx="2"/>
            <a:endCxn id="26" idx="0"/>
          </p:cNvCxnSpPr>
          <p:nvPr/>
        </p:nvCxnSpPr>
        <p:spPr>
          <a:xfrm>
            <a:off x="8277141" y="4368801"/>
            <a:ext cx="104012" cy="1200722"/>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 name="Table 14">
            <a:extLst>
              <a:ext uri="{FF2B5EF4-FFF2-40B4-BE49-F238E27FC236}">
                <a16:creationId xmlns:a16="http://schemas.microsoft.com/office/drawing/2014/main" id="{9F4BF43C-1433-4FC4-AA17-B59E94A54411}"/>
              </a:ext>
            </a:extLst>
          </p:cNvPr>
          <p:cNvGraphicFramePr>
            <a:graphicFrameLocks noGrp="1"/>
          </p:cNvGraphicFramePr>
          <p:nvPr/>
        </p:nvGraphicFramePr>
        <p:xfrm>
          <a:off x="7840394"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pSp>
        <p:nvGrpSpPr>
          <p:cNvPr id="112" name="Group 111">
            <a:extLst>
              <a:ext uri="{FF2B5EF4-FFF2-40B4-BE49-F238E27FC236}">
                <a16:creationId xmlns:a16="http://schemas.microsoft.com/office/drawing/2014/main" id="{3D732812-1EEF-4E7E-B594-7ADAF24E4C63}"/>
              </a:ext>
            </a:extLst>
          </p:cNvPr>
          <p:cNvGrpSpPr/>
          <p:nvPr/>
        </p:nvGrpSpPr>
        <p:grpSpPr>
          <a:xfrm>
            <a:off x="10091612" y="1209118"/>
            <a:ext cx="1481496" cy="1357932"/>
            <a:chOff x="9745503" y="1085342"/>
            <a:chExt cx="1481496" cy="1357932"/>
          </a:xfrm>
        </p:grpSpPr>
        <p:sp>
          <p:nvSpPr>
            <p:cNvPr id="17" name="Rectangle 16">
              <a:extLst>
                <a:ext uri="{FF2B5EF4-FFF2-40B4-BE49-F238E27FC236}">
                  <a16:creationId xmlns:a16="http://schemas.microsoft.com/office/drawing/2014/main" id="{EDCAB564-18BF-42FC-AE1B-48C5701E1712}"/>
                </a:ext>
              </a:extLst>
            </p:cNvPr>
            <p:cNvSpPr/>
            <p:nvPr/>
          </p:nvSpPr>
          <p:spPr>
            <a:xfrm>
              <a:off x="9745503" y="1085342"/>
              <a:ext cx="1481496"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Analysis Service</a:t>
              </a:r>
              <a:endPar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7" name="Picture 10" descr="Image result for Azure Analysis Services">
              <a:extLst>
                <a:ext uri="{FF2B5EF4-FFF2-40B4-BE49-F238E27FC236}">
                  <a16:creationId xmlns:a16="http://schemas.microsoft.com/office/drawing/2014/main" id="{9B26ECA9-EF49-42EF-8016-EB65F0547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6217" y="1290308"/>
              <a:ext cx="1152966" cy="1152966"/>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Flowchart: Multidocument 25">
            <a:extLst>
              <a:ext uri="{FF2B5EF4-FFF2-40B4-BE49-F238E27FC236}">
                <a16:creationId xmlns:a16="http://schemas.microsoft.com/office/drawing/2014/main" id="{D68756E6-F57B-4F48-A6FD-AC347310B925}"/>
              </a:ext>
            </a:extLst>
          </p:cNvPr>
          <p:cNvSpPr/>
          <p:nvPr/>
        </p:nvSpPr>
        <p:spPr bwMode="auto">
          <a:xfrm>
            <a:off x="8046309" y="5569523"/>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8807042" y="5549050"/>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957023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1" name="Table 14">
            <a:extLst>
              <a:ext uri="{FF2B5EF4-FFF2-40B4-BE49-F238E27FC236}">
                <a16:creationId xmlns:a16="http://schemas.microsoft.com/office/drawing/2014/main" id="{81E67F98-A825-43F5-829C-6B134EF684C6}"/>
              </a:ext>
            </a:extLst>
          </p:cNvPr>
          <p:cNvGraphicFramePr>
            <a:graphicFrameLocks noGrp="1"/>
          </p:cNvGraphicFramePr>
          <p:nvPr/>
        </p:nvGraphicFramePr>
        <p:xfrm>
          <a:off x="8892201"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aphicFrame>
        <p:nvGraphicFramePr>
          <p:cNvPr id="57" name="Table 14">
            <a:extLst>
              <a:ext uri="{FF2B5EF4-FFF2-40B4-BE49-F238E27FC236}">
                <a16:creationId xmlns:a16="http://schemas.microsoft.com/office/drawing/2014/main" id="{751FC9E6-4CE5-4567-A2E1-D61C7D2CDA6F}"/>
              </a:ext>
            </a:extLst>
          </p:cNvPr>
          <p:cNvGraphicFramePr>
            <a:graphicFrameLocks noGrp="1"/>
          </p:cNvGraphicFramePr>
          <p:nvPr/>
        </p:nvGraphicFramePr>
        <p:xfrm>
          <a:off x="9944007" y="364743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59" name="Straight Arrow Connector 58">
            <a:extLst>
              <a:ext uri="{FF2B5EF4-FFF2-40B4-BE49-F238E27FC236}">
                <a16:creationId xmlns:a16="http://schemas.microsoft.com/office/drawing/2014/main" id="{C0FAA479-A2A9-44D9-95C1-1D99AE32215B}"/>
              </a:ext>
            </a:extLst>
          </p:cNvPr>
          <p:cNvCxnSpPr>
            <a:cxnSpLocks/>
            <a:stCxn id="57" idx="2"/>
            <a:endCxn id="47" idx="0"/>
          </p:cNvCxnSpPr>
          <p:nvPr/>
        </p:nvCxnSpPr>
        <p:spPr>
          <a:xfrm flipH="1">
            <a:off x="9905080" y="4378951"/>
            <a:ext cx="475674"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B638BFA-7209-40AD-9191-FC05F4A6C49A}"/>
              </a:ext>
            </a:extLst>
          </p:cNvPr>
          <p:cNvCxnSpPr>
            <a:cxnSpLocks/>
            <a:stCxn id="57" idx="2"/>
            <a:endCxn id="48" idx="0"/>
          </p:cNvCxnSpPr>
          <p:nvPr/>
        </p:nvCxnSpPr>
        <p:spPr>
          <a:xfrm>
            <a:off x="10380754" y="4378951"/>
            <a:ext cx="321537"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B9C4210-A73D-4F61-B7E0-57082F4D274B}"/>
              </a:ext>
            </a:extLst>
          </p:cNvPr>
          <p:cNvCxnSpPr>
            <a:cxnSpLocks/>
            <a:stCxn id="14" idx="2"/>
            <a:endCxn id="51" idx="0"/>
          </p:cNvCxnSpPr>
          <p:nvPr/>
        </p:nvCxnSpPr>
        <p:spPr>
          <a:xfrm>
            <a:off x="8608216" y="2372113"/>
            <a:ext cx="720732"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77" name="Table 14">
            <a:extLst>
              <a:ext uri="{FF2B5EF4-FFF2-40B4-BE49-F238E27FC236}">
                <a16:creationId xmlns:a16="http://schemas.microsoft.com/office/drawing/2014/main" id="{50FFEA8B-F3BB-4E63-A497-8C3E4B930F10}"/>
              </a:ext>
            </a:extLst>
          </p:cNvPr>
          <p:cNvGraphicFramePr>
            <a:graphicFrameLocks noGrp="1"/>
          </p:cNvGraphicFramePr>
          <p:nvPr/>
        </p:nvGraphicFramePr>
        <p:xfrm>
          <a:off x="10991548"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89" name="Straight Arrow Connector 88">
            <a:extLst>
              <a:ext uri="{FF2B5EF4-FFF2-40B4-BE49-F238E27FC236}">
                <a16:creationId xmlns:a16="http://schemas.microsoft.com/office/drawing/2014/main" id="{1ED79B5B-2CCA-443F-B53F-A8F51071B924}"/>
              </a:ext>
            </a:extLst>
          </p:cNvPr>
          <p:cNvCxnSpPr>
            <a:cxnSpLocks/>
            <a:stCxn id="7" idx="2"/>
            <a:endCxn id="51" idx="0"/>
          </p:cNvCxnSpPr>
          <p:nvPr/>
        </p:nvCxnSpPr>
        <p:spPr>
          <a:xfrm flipH="1">
            <a:off x="9328948" y="2567050"/>
            <a:ext cx="1529861"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F816616-3D01-48FC-A4FA-9F4DBA658224}"/>
              </a:ext>
            </a:extLst>
          </p:cNvPr>
          <p:cNvCxnSpPr>
            <a:cxnSpLocks/>
            <a:stCxn id="77" idx="2"/>
            <a:endCxn id="50" idx="0"/>
          </p:cNvCxnSpPr>
          <p:nvPr/>
        </p:nvCxnSpPr>
        <p:spPr>
          <a:xfrm>
            <a:off x="11428295" y="4368801"/>
            <a:ext cx="6305" cy="117636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7370066" y="3055323"/>
            <a:ext cx="846707"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Logical DW</a:t>
            </a:r>
          </a:p>
        </p:txBody>
      </p:sp>
    </p:spTree>
    <p:extLst>
      <p:ext uri="{BB962C8B-B14F-4D97-AF65-F5344CB8AC3E}">
        <p14:creationId xmlns:p14="http://schemas.microsoft.com/office/powerpoint/2010/main" val="267293567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views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49551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serverless SQL pool logical data warehouse views are created on external files placed in customer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SQL views on externally stored data</a:t>
            </a:r>
          </a:p>
          <a:p>
            <a:pPr>
              <a:lnSpc>
                <a:spcPct val="100000"/>
              </a:lnSpc>
              <a:spcAft>
                <a:spcPts val="600"/>
              </a:spcAft>
            </a:pPr>
            <a:r>
              <a:rPr lang="en-US" sz="1600" dirty="0">
                <a:solidFill>
                  <a:schemeClr val="tx1"/>
                </a:solidFill>
              </a:rPr>
              <a:t>Access files using the view from various tools and language</a:t>
            </a:r>
          </a:p>
          <a:p>
            <a:pPr>
              <a:lnSpc>
                <a:spcPct val="100000"/>
              </a:lnSpc>
              <a:spcAft>
                <a:spcPts val="600"/>
              </a:spcAft>
            </a:pPr>
            <a:r>
              <a:rPr lang="en-US" sz="1600" dirty="0">
                <a:solidFill>
                  <a:schemeClr val="tx1"/>
                </a:solidFill>
              </a:rPr>
              <a:t>Leverage rich T-SQL language to process and analyze data in external files exposed via views</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78565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USE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mydbname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DROP</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IF</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EXISTS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bigint</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p:txBody>
      </p:sp>
      <p:sp>
        <p:nvSpPr>
          <p:cNvPr id="7" name="Rectangle 6">
            <a:extLst>
              <a:ext uri="{FF2B5EF4-FFF2-40B4-BE49-F238E27FC236}">
                <a16:creationId xmlns:a16="http://schemas.microsoft.com/office/drawing/2014/main" id="{D9633777-80A4-4833-A9C7-4CDBB5A09B75}"/>
              </a:ext>
            </a:extLst>
          </p:cNvPr>
          <p:cNvSpPr/>
          <p:nvPr/>
        </p:nvSpPr>
        <p:spPr>
          <a:xfrm>
            <a:off x="6096000" y="5136543"/>
            <a:ext cx="3007150" cy="1384995"/>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population</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9885A"/>
                </a:solidFill>
                <a:effectLst/>
                <a:uLnTx/>
                <a:uFillTx/>
                <a:latin typeface="Calibri" panose="020F0502020204030204" pitchFamily="34" charset="0"/>
                <a:cs typeface="Calibri" panose="020F0502020204030204" pitchFamily="34" charset="0"/>
              </a:rPr>
              <a:t>2019</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DESC</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692837" y="4125978"/>
            <a:ext cx="2216134" cy="2468377"/>
          </a:xfrm>
          <a:prstGeom prst="rect">
            <a:avLst/>
          </a:prstGeom>
          <a:ln>
            <a:solidFill>
              <a:schemeClr val="bg2">
                <a:lumMod val="50000"/>
              </a:schemeClr>
            </a:solidFill>
          </a:ln>
        </p:spPr>
      </p:pic>
    </p:spTree>
    <p:extLst>
      <p:ext uri="{BB962C8B-B14F-4D97-AF65-F5344CB8AC3E}">
        <p14:creationId xmlns:p14="http://schemas.microsoft.com/office/powerpoint/2010/main" val="278266152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external tables that reference set of files on Azure storage.</a:t>
            </a:r>
          </a:p>
          <a:p>
            <a:pPr>
              <a:lnSpc>
                <a:spcPct val="100000"/>
              </a:lnSpc>
              <a:spcAft>
                <a:spcPts val="600"/>
              </a:spcAft>
            </a:pPr>
            <a:r>
              <a:rPr lang="en-US" sz="1600" dirty="0">
                <a:solidFill>
                  <a:schemeClr val="tx1"/>
                </a:solidFill>
              </a:rPr>
              <a:t>Join and transform multiple tables in the same query.</a:t>
            </a:r>
          </a:p>
          <a:p>
            <a:pPr>
              <a:lnSpc>
                <a:spcPct val="100000"/>
              </a:lnSpc>
              <a:spcAft>
                <a:spcPts val="600"/>
              </a:spcAft>
            </a:pPr>
            <a:r>
              <a:rPr lang="en-US" sz="1600" dirty="0">
                <a:solidFill>
                  <a:schemeClr val="tx1"/>
                </a:solidFill>
              </a:rPr>
              <a:t>Enables you to analyze external files with the same experience that you have in classic databases.</a:t>
            </a:r>
            <a:endParaRPr lang="en-US" sz="1600" dirty="0">
              <a:solidFill>
                <a:schemeClr val="tx1"/>
              </a:solidFill>
              <a:cs typeface="Segoe UI"/>
            </a:endParaRPr>
          </a:p>
          <a:p>
            <a:pPr>
              <a:lnSpc>
                <a:spcPct val="100000"/>
              </a:lnSpc>
              <a:spcAft>
                <a:spcPts val="600"/>
              </a:spcAft>
            </a:pPr>
            <a:r>
              <a:rPr lang="en-US" sz="1600" dirty="0">
                <a:solidFill>
                  <a:schemeClr val="tx1"/>
                </a:solidFill>
              </a:rPr>
              <a:t>Manage column statistics in external tables.</a:t>
            </a:r>
          </a:p>
          <a:p>
            <a:pPr>
              <a:lnSpc>
                <a:spcPct val="100000"/>
              </a:lnSpc>
              <a:spcAft>
                <a:spcPts val="600"/>
              </a:spcAft>
            </a:pPr>
            <a:r>
              <a:rPr lang="en-US" sz="1600" dirty="0">
                <a:solidFill>
                  <a:schemeClr val="tx1"/>
                </a:solidFill>
              </a:rPr>
              <a:t>Manage access rights per table.</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539430"/>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USE</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err="1">
                <a:ln>
                  <a:noFill/>
                </a:ln>
                <a:solidFill>
                  <a:srgbClr val="212121"/>
                </a:solidFill>
                <a:effectLst/>
                <a:uLnTx/>
                <a:uFillTx/>
                <a:latin typeface="Calibri"/>
                <a:cs typeface="Calibri"/>
              </a:rPr>
              <a:t>mydbname</a:t>
            </a:r>
            <a:r>
              <a:rPr kumimoji="0" lang="en-US" sz="1400" b="0" i="0" u="none" strike="noStrike" kern="1200" cap="none" spc="0" normalizeH="0" baseline="0" noProof="0" dirty="0">
                <a:ln>
                  <a:noFill/>
                </a:ln>
                <a:solidFill>
                  <a:srgbClr val="212121"/>
                </a:solidFill>
                <a:effectLst/>
                <a:uLnTx/>
                <a:uFillTx/>
                <a:latin typeface="Calibri"/>
                <a:cs typeface="Calibri"/>
              </a:rPr>
              <a:t>]</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DROP</a:t>
            </a:r>
            <a:r>
              <a:rPr kumimoji="0" lang="en-US" sz="1400" b="0" i="0" u="none" strike="noStrike" kern="1200" cap="none" spc="0" normalizeH="0" baseline="0" noProof="0" dirty="0">
                <a:ln>
                  <a:noFill/>
                </a:ln>
                <a:solidFill>
                  <a:srgbClr val="212121"/>
                </a:solidFill>
                <a:effectLst/>
                <a:uLnTx/>
                <a:uFillTx/>
                <a:latin typeface="Calibri"/>
                <a:cs typeface="Calibri"/>
              </a:rPr>
              <a:t> TABLE </a:t>
            </a:r>
            <a:r>
              <a:rPr kumimoji="0" lang="en-US" sz="1400" b="0" i="0" u="none" strike="noStrike" kern="1200" cap="none" spc="0" normalizeH="0" baseline="0" noProof="0" dirty="0">
                <a:ln>
                  <a:noFill/>
                </a:ln>
                <a:solidFill>
                  <a:srgbClr val="0000FF"/>
                </a:solidFill>
                <a:effectLst/>
                <a:uLnTx/>
                <a:uFillTx/>
                <a:latin typeface="Calibri"/>
                <a:cs typeface="Calibri"/>
              </a:rPr>
              <a:t>IF</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a:ln>
                  <a:noFill/>
                </a:ln>
                <a:solidFill>
                  <a:srgbClr val="0000FF"/>
                </a:solidFill>
                <a:effectLst/>
                <a:uLnTx/>
                <a:uFillTx/>
                <a:latin typeface="Calibri"/>
                <a:cs typeface="Calibri"/>
              </a:rPr>
              <a:t>EXISTS </a:t>
            </a:r>
            <a:r>
              <a:rPr kumimoji="0" lang="en-US" sz="1400" b="0" i="0" u="none" strike="noStrike" kern="1200" cap="none" spc="0" normalizeH="0" baseline="0" noProof="0" dirty="0" err="1">
                <a:ln>
                  <a:noFill/>
                </a:ln>
                <a:solidFill>
                  <a:srgbClr val="0000FF"/>
                </a:solidFill>
                <a:effectLst/>
                <a:uLnTx/>
                <a:uFillTx/>
                <a:latin typeface="Calibri"/>
                <a:cs typeface="Calibri"/>
              </a:rPr>
              <a:t>dbo.P</a:t>
            </a:r>
            <a:r>
              <a:rPr kumimoji="0" lang="en-US" sz="1400" b="0" i="0" u="none" strike="noStrike" kern="1200" cap="none" spc="0" normalizeH="0" baseline="0" noProof="0" dirty="0" err="1">
                <a:ln>
                  <a:noFill/>
                </a:ln>
                <a:solidFill>
                  <a:srgbClr val="212121"/>
                </a:solidFill>
                <a:effectLst/>
                <a:uLnTx/>
                <a:uFillTx/>
                <a:latin typeface="Calibri"/>
                <a:cs typeface="Calibri"/>
              </a:rPr>
              <a:t>opulation</a:t>
            </a:r>
            <a:endParaRPr lang="en-US" sz="1400" b="0" i="0" u="none" strike="noStrike" kern="1200" cap="none" spc="0" normalizeH="0" baseline="0" noProof="0" dirty="0">
              <a:ln>
                <a:noFill/>
              </a:ln>
              <a:solidFill>
                <a:srgbClr val="212121"/>
              </a:solidFill>
              <a:effectLst/>
              <a:uLnTx/>
              <a:uFillTx/>
              <a:latin typeface="Calibri"/>
              <a:cs typeface="Calibri"/>
            </a:endParaRPr>
          </a:p>
          <a:p>
            <a:pPr lvl="0">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0000FF"/>
              </a:solidFill>
              <a:effectLst/>
              <a:uLnTx/>
              <a:uFillTx/>
              <a:latin typeface="Calibri"/>
              <a:cs typeface="Calibri"/>
            </a:endParaRPr>
          </a:p>
          <a:p>
            <a:pPr lvl="0">
              <a:defRPr/>
            </a:pPr>
            <a:r>
              <a:rPr lang="en-US" sz="1400" dirty="0">
                <a:solidFill>
                  <a:srgbClr val="0000FF"/>
                </a:solidFill>
                <a:highlight>
                  <a:srgbClr val="FFFFFF"/>
                </a:highlight>
                <a:latin typeface="Calibri"/>
                <a:cs typeface="Calibri"/>
              </a:rPr>
              <a:t>CREATE</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EXTERNAL</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TABLE</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dbo</a:t>
            </a:r>
            <a:r>
              <a:rPr lang="en-US" sz="1400" dirty="0" err="1">
                <a:solidFill>
                  <a:srgbClr val="808080"/>
                </a:solidFill>
                <a:highlight>
                  <a:srgbClr val="FFFFFF"/>
                </a:highlight>
                <a:latin typeface="Calibri"/>
                <a:cs typeface="Calibri"/>
              </a:rPr>
              <a:t>.</a:t>
            </a:r>
            <a:r>
              <a:rPr lang="en-US" sz="1400" dirty="0" err="1">
                <a:solidFill>
                  <a:srgbClr val="000000"/>
                </a:solidFill>
                <a:highlight>
                  <a:srgbClr val="FFFFFF"/>
                </a:highlight>
                <a:latin typeface="Calibri"/>
                <a:cs typeface="Calibri"/>
              </a:rPr>
              <a:t>Population</a:t>
            </a:r>
            <a:r>
              <a:rPr lang="en-US" sz="1400" dirty="0">
                <a:solidFill>
                  <a:srgbClr val="000000"/>
                </a:solidFill>
                <a:highlight>
                  <a:srgbClr val="FFFFFF"/>
                </a:highlight>
                <a:latin typeface="Calibri"/>
                <a:cs typeface="Calibri"/>
              </a:rPr>
              <a:t> </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country_code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5</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country_name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100</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year </a:t>
            </a:r>
            <a:r>
              <a:rPr lang="en-US" sz="1400" dirty="0" err="1">
                <a:solidFill>
                  <a:srgbClr val="0000FF"/>
                </a:solidFill>
                <a:highlight>
                  <a:srgbClr val="FFFFFF"/>
                </a:highlight>
                <a:latin typeface="Calibri"/>
                <a:cs typeface="Calibri"/>
              </a:rPr>
              <a:t>smallint</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population </a:t>
            </a:r>
            <a:r>
              <a:rPr lang="en-US" sz="1400" dirty="0" err="1">
                <a:solidFill>
                  <a:srgbClr val="0000FF"/>
                </a:solidFill>
                <a:highlight>
                  <a:srgbClr val="FFFFFF"/>
                </a:highlight>
                <a:latin typeface="Calibri"/>
                <a:cs typeface="Calibri"/>
              </a:rPr>
              <a:t>bigint</a:t>
            </a:r>
            <a:endParaRPr lang="en-US" sz="1400" dirty="0">
              <a:solidFill>
                <a:srgbClr val="212121"/>
              </a:solidFill>
              <a:highlight>
                <a:srgbClr val="FFFFFF"/>
              </a:highlight>
              <a:latin typeface="Calibri"/>
              <a:cs typeface="Calibri"/>
            </a:endParaRPr>
          </a:p>
          <a:p>
            <a:pPr>
              <a:defRPr/>
            </a:pPr>
            <a:r>
              <a:rPr lang="en-US" sz="1400" dirty="0">
                <a:solidFill>
                  <a:srgbClr val="212121"/>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lvl="0">
              <a:defRPr/>
            </a:pPr>
            <a:r>
              <a:rPr lang="en-US" sz="1400" dirty="0">
                <a:solidFill>
                  <a:srgbClr val="0000FF"/>
                </a:solidFill>
                <a:highlight>
                  <a:srgbClr val="FFFFFF"/>
                </a:highlight>
                <a:latin typeface="Calibri"/>
                <a:cs typeface="Calibri"/>
              </a:rPr>
              <a:t>WITH</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LOCATION</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a:solidFill>
                  <a:srgbClr val="FF0000"/>
                </a:solidFill>
                <a:highlight>
                  <a:srgbClr val="FFFFFF"/>
                </a:highlight>
                <a:latin typeface="Calibri"/>
                <a:cs typeface="Calibri"/>
              </a:rPr>
              <a:t>'</a:t>
            </a:r>
            <a:r>
              <a:rPr lang="en-US" sz="1400" dirty="0">
                <a:solidFill>
                  <a:srgbClr val="FF0000"/>
                </a:solidFill>
                <a:latin typeface="Calibri"/>
                <a:cs typeface="Calibri"/>
              </a:rPr>
              <a:t>/csv/population/population-*.csv</a:t>
            </a:r>
            <a:r>
              <a:rPr lang="en-US" sz="1400" dirty="0">
                <a:solidFill>
                  <a:srgbClr val="FF0000"/>
                </a:solidFill>
                <a:highlight>
                  <a:srgbClr val="FFFFFF"/>
                </a:highlight>
                <a:latin typeface="Calibri"/>
                <a:cs typeface="Calibri"/>
              </a:rPr>
              <a:t>'</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DATA_SOURCE</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MyAzureStorage</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FILE_FORMAT</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MyAzureCSVFormat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lvl="0">
              <a:defRPr/>
            </a:pPr>
            <a:r>
              <a:rPr lang="en-US" sz="1400" dirty="0">
                <a:solidFill>
                  <a:srgbClr val="808080"/>
                </a:solidFill>
                <a:highlight>
                  <a:srgbClr val="FFFFFF"/>
                </a:highlight>
                <a:latin typeface="Calibri"/>
                <a:cs typeface="Calibri"/>
              </a:rPr>
              <a:t>)</a:t>
            </a:r>
            <a:endParaRPr lang="en-US" sz="1400" dirty="0">
              <a:solidFill>
                <a:srgbClr val="212121"/>
              </a:solidFill>
              <a:latin typeface="Calibri"/>
              <a:cs typeface="Calibri"/>
            </a:endParaRPr>
          </a:p>
        </p:txBody>
      </p:sp>
      <p:sp>
        <p:nvSpPr>
          <p:cNvPr id="7" name="Rectangle 6">
            <a:extLst>
              <a:ext uri="{FF2B5EF4-FFF2-40B4-BE49-F238E27FC236}">
                <a16:creationId xmlns:a16="http://schemas.microsoft.com/office/drawing/2014/main" id="{D9633777-80A4-4833-A9C7-4CDBB5A09B75}"/>
              </a:ext>
            </a:extLst>
          </p:cNvPr>
          <p:cNvSpPr/>
          <p:nvPr/>
        </p:nvSpPr>
        <p:spPr>
          <a:xfrm>
            <a:off x="5981607" y="5510380"/>
            <a:ext cx="3510736" cy="1169551"/>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SELECT</a:t>
            </a:r>
            <a:r>
              <a:rPr kumimoji="0" lang="en-US" sz="1400" b="0" i="0" u="none" strike="noStrike" kern="1200" cap="none" spc="0" normalizeH="0" baseline="0" noProof="0">
                <a:ln>
                  <a:noFill/>
                </a:ln>
                <a:solidFill>
                  <a:srgbClr val="212121"/>
                </a:solidFill>
                <a:effectLst/>
                <a:uLnTx/>
                <a:uFillTx/>
                <a:latin typeface="Calibri"/>
                <a:cs typeface="Calibri"/>
              </a:rPr>
              <a:t> </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err="1">
                <a:ln>
                  <a:noFill/>
                </a:ln>
                <a:solidFill>
                  <a:srgbClr val="212121"/>
                </a:solidFill>
                <a:effectLst/>
                <a:uLnTx/>
                <a:uFillTx/>
                <a:latin typeface="Calibri"/>
                <a:cs typeface="Calibri"/>
              </a:rPr>
              <a:t>country_name</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000FF"/>
                </a:solidFill>
                <a:effectLst/>
                <a:uLnTx/>
                <a:uFillTx/>
                <a:latin typeface="Calibri"/>
                <a:cs typeface="Calibri"/>
              </a:rPr>
              <a:t>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FROM</a:t>
            </a:r>
            <a:r>
              <a:rPr kumimoji="0" lang="en-US" sz="1400" b="0" i="0" u="none" strike="noStrike" kern="1200" cap="none" spc="0" normalizeH="0" baseline="0" noProof="0">
                <a:ln>
                  <a:noFill/>
                </a:ln>
                <a:solidFill>
                  <a:srgbClr val="212121"/>
                </a:solidFill>
                <a:effectLst/>
                <a:uLnTx/>
                <a:uFillTx/>
                <a:latin typeface="Calibri"/>
                <a:cs typeface="Calibri"/>
              </a:rPr>
              <a:t> 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WHERE</a:t>
            </a:r>
            <a:r>
              <a:rPr kumimoji="0" lang="en-US" sz="1400" b="0" i="0" u="none" strike="noStrike" kern="1200" cap="none" spc="0" normalizeH="0" baseline="0" noProof="0">
                <a:ln>
                  <a:noFill/>
                </a:ln>
                <a:solidFill>
                  <a:srgbClr val="212121"/>
                </a:solidFill>
                <a:effectLst/>
                <a:uLnTx/>
                <a:uFillTx/>
                <a:latin typeface="Calibri"/>
                <a:cs typeface="Calibri"/>
              </a:rPr>
              <a:t> year </a:t>
            </a:r>
            <a:r>
              <a:rPr kumimoji="0" lang="en-US" sz="1400" b="0" i="0" u="none" strike="noStrike" kern="1200" cap="none" spc="0" normalizeH="0" baseline="0" noProof="0">
                <a:ln>
                  <a:noFill/>
                </a:ln>
                <a:solidFill>
                  <a:srgbClr val="000000"/>
                </a:solidFill>
                <a:effectLst/>
                <a:uLnTx/>
                <a:uFillTx/>
                <a:latin typeface="Calibri"/>
                <a:cs typeface="Calibri"/>
              </a:rPr>
              <a:t>=</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9885A"/>
                </a:solidFill>
                <a:effectLst/>
                <a:uLnTx/>
                <a:uFillTx/>
                <a:latin typeface="Calibri"/>
                <a:cs typeface="Calibri"/>
              </a:rPr>
              <a:t>2019</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ORDER BY</a:t>
            </a:r>
            <a:r>
              <a:rPr kumimoji="0" lang="en-US" sz="1400" b="0" i="0" u="none" strike="noStrike" kern="1200" cap="none" spc="0" normalizeH="0" baseline="0" noProof="0">
                <a:ln>
                  <a:noFill/>
                </a:ln>
                <a:solidFill>
                  <a:srgbClr val="212121"/>
                </a:solidFill>
                <a:effectLst/>
                <a:uLnTx/>
                <a:uFillTx/>
                <a:latin typeface="Calibri"/>
                <a:cs typeface="Calibri"/>
              </a:rPr>
              <a:t> population </a:t>
            </a:r>
            <a:r>
              <a:rPr kumimoji="0" lang="en-US" sz="1400" b="0" i="0" u="none" strike="noStrike" kern="1200" cap="none" spc="0" normalizeH="0" baseline="0" noProof="0">
                <a:ln>
                  <a:noFill/>
                </a:ln>
                <a:solidFill>
                  <a:srgbClr val="0000FF"/>
                </a:solidFill>
                <a:effectLst/>
                <a:uLnTx/>
                <a:uFillTx/>
                <a:latin typeface="Calibri"/>
                <a:cs typeface="Calibri"/>
              </a:rPr>
              <a:t>DESC</a:t>
            </a:r>
            <a:endParaRPr kumimoji="0" lang="en-US" sz="1400" b="0" i="0" u="none" strike="noStrike" kern="1200" cap="none" spc="0" normalizeH="0" baseline="0" noProof="0">
              <a:ln>
                <a:noFill/>
              </a:ln>
              <a:solidFill>
                <a:srgbClr val="212121"/>
              </a:solidFill>
              <a:effectLst/>
              <a:uLnTx/>
              <a:uFillTx/>
              <a:latin typeface="Calibri"/>
              <a:cs typeface="Calibri"/>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866325" y="4324593"/>
            <a:ext cx="2216134" cy="2468377"/>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01374D68-9431-430E-B7C6-D16A6A3A495C}"/>
              </a:ext>
            </a:extLst>
          </p:cNvPr>
          <p:cNvSpPr/>
          <p:nvPr/>
        </p:nvSpPr>
        <p:spPr>
          <a:xfrm>
            <a:off x="5981608" y="4788800"/>
            <a:ext cx="3804650" cy="523220"/>
          </a:xfrm>
          <a:prstGeom prst="rect">
            <a:avLst/>
          </a:prstGeom>
          <a:ln>
            <a:solidFill>
              <a:schemeClr val="bg2">
                <a:lumMod val="50000"/>
              </a:schemeClr>
            </a:solidFill>
          </a:ln>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sz="1400">
                <a:solidFill>
                  <a:srgbClr val="0000FF"/>
                </a:solidFill>
                <a:highlight>
                  <a:srgbClr val="FFFFFF"/>
                </a:highlight>
                <a:latin typeface="Calibri"/>
                <a:cs typeface="Calibri"/>
              </a:rPr>
              <a:t>CREATE</a:t>
            </a:r>
            <a:r>
              <a:rPr lang="en-US" sz="1400">
                <a:solidFill>
                  <a:srgbClr val="000000"/>
                </a:solidFill>
                <a:highlight>
                  <a:srgbClr val="FFFFFF"/>
                </a:highlight>
                <a:latin typeface="Calibri"/>
                <a:cs typeface="Calibri"/>
              </a:rPr>
              <a:t> </a:t>
            </a:r>
            <a:r>
              <a:rPr lang="en-US" sz="1400">
                <a:solidFill>
                  <a:srgbClr val="0000FF"/>
                </a:solidFill>
                <a:highlight>
                  <a:srgbClr val="FFFFFF"/>
                </a:highlight>
                <a:latin typeface="Calibri"/>
                <a:cs typeface="Calibri"/>
              </a:rPr>
              <a:t>STATISTICS </a:t>
            </a:r>
            <a:r>
              <a:rPr lang="en-US" sz="1400" err="1">
                <a:solidFill>
                  <a:srgbClr val="212121"/>
                </a:solidFill>
                <a:highlight>
                  <a:srgbClr val="FFFFFF"/>
                </a:highlight>
                <a:latin typeface="Calibri"/>
                <a:cs typeface="Calibri"/>
              </a:rPr>
              <a:t>stat_country_name</a:t>
            </a:r>
            <a:br>
              <a:rPr lang="en-US" sz="1400">
                <a:highlight>
                  <a:srgbClr val="FFFFFF"/>
                </a:highlight>
                <a:latin typeface="Calibri" panose="020F0502020204030204" pitchFamily="34" charset="0"/>
                <a:cs typeface="Calibri" panose="020F0502020204030204" pitchFamily="34" charset="0"/>
              </a:rPr>
            </a:br>
            <a:r>
              <a:rPr lang="en-US" sz="1400">
                <a:solidFill>
                  <a:srgbClr val="0000FF"/>
                </a:solidFill>
                <a:highlight>
                  <a:srgbClr val="FFFFFF"/>
                </a:highlight>
                <a:latin typeface="Calibri"/>
                <a:cs typeface="Calibri"/>
              </a:rPr>
              <a:t>ON</a:t>
            </a:r>
            <a:r>
              <a:rPr lang="en-US" sz="1400">
                <a:solidFill>
                  <a:srgbClr val="000000"/>
                </a:solidFill>
                <a:highlight>
                  <a:srgbClr val="FFFFFF"/>
                </a:highlight>
                <a:latin typeface="Calibri"/>
                <a:cs typeface="Calibri"/>
              </a:rPr>
              <a:t> </a:t>
            </a:r>
            <a:r>
              <a:rPr lang="en-US" sz="1400" err="1">
                <a:solidFill>
                  <a:srgbClr val="000000"/>
                </a:solidFill>
                <a:highlight>
                  <a:srgbClr val="FFFFFF"/>
                </a:highlight>
                <a:latin typeface="Calibri"/>
                <a:cs typeface="Calibri"/>
              </a:rPr>
              <a:t>dbo</a:t>
            </a:r>
            <a:r>
              <a:rPr lang="en-US" sz="1400" err="1">
                <a:solidFill>
                  <a:srgbClr val="808080"/>
                </a:solidFill>
                <a:highlight>
                  <a:srgbClr val="FFFFFF"/>
                </a:highlight>
                <a:latin typeface="Calibri"/>
                <a:cs typeface="Calibri"/>
              </a:rPr>
              <a:t>.</a:t>
            </a:r>
            <a:r>
              <a:rPr lang="en-US" sz="1400" err="1">
                <a:solidFill>
                  <a:srgbClr val="000000"/>
                </a:solidFill>
                <a:highlight>
                  <a:srgbClr val="FFFFFF"/>
                </a:highlight>
                <a:latin typeface="Calibri"/>
                <a:cs typeface="Calibri"/>
              </a:rPr>
              <a:t>Population</a:t>
            </a:r>
            <a:r>
              <a:rPr lang="en-US" sz="1400">
                <a:solidFill>
                  <a:srgbClr val="000000"/>
                </a:solidFill>
                <a:highlight>
                  <a:srgbClr val="FFFFFF"/>
                </a:highlight>
                <a:latin typeface="Calibri"/>
                <a:cs typeface="Calibri"/>
              </a:rPr>
              <a:t>(</a:t>
            </a:r>
            <a:r>
              <a:rPr lang="en-US" sz="1400" err="1">
                <a:solidFill>
                  <a:srgbClr val="212121"/>
                </a:solidFill>
                <a:highlight>
                  <a:srgbClr val="FFFFFF"/>
                </a:highlight>
                <a:latin typeface="Calibri"/>
                <a:cs typeface="Calibri"/>
              </a:rPr>
              <a:t>country_name</a:t>
            </a:r>
            <a:r>
              <a:rPr lang="en-US" sz="1400">
                <a:solidFill>
                  <a:srgbClr val="000000"/>
                </a:solidFill>
                <a:highlight>
                  <a:srgbClr val="FFFFFF"/>
                </a:highlight>
                <a:latin typeface="Calibri"/>
                <a:cs typeface="Calibri"/>
              </a:rPr>
              <a:t>);</a:t>
            </a:r>
            <a:endParaRPr lang="en-US" sz="1400">
              <a:solidFill>
                <a:srgbClr val="212121"/>
              </a:solidFill>
              <a:latin typeface="Calibri"/>
              <a:cs typeface="Calibri"/>
            </a:endParaRPr>
          </a:p>
        </p:txBody>
      </p:sp>
    </p:spTree>
    <p:extLst>
      <p:ext uri="{BB962C8B-B14F-4D97-AF65-F5344CB8AC3E}">
        <p14:creationId xmlns:p14="http://schemas.microsoft.com/office/powerpoint/2010/main" val="401582769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7E532778-2236-43F2-8F72-2C8222A60E8B}"/>
              </a:ext>
            </a:extLst>
          </p:cNvPr>
          <p:cNvSpPr/>
          <p:nvPr/>
        </p:nvSpPr>
        <p:spPr bwMode="auto">
          <a:xfrm>
            <a:off x="6065778" y="5015588"/>
            <a:ext cx="1477110" cy="123609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0F96E7A9-C891-48AC-9930-3D4C0FA51573}"/>
              </a:ext>
            </a:extLst>
          </p:cNvPr>
          <p:cNvSpPr/>
          <p:nvPr/>
        </p:nvSpPr>
        <p:spPr bwMode="auto">
          <a:xfrm>
            <a:off x="6931554" y="3728308"/>
            <a:ext cx="5095434" cy="89612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8969305" cy="758022"/>
          </a:xfrm>
        </p:spPr>
        <p:txBody>
          <a:bodyPr/>
          <a:lstStyle/>
          <a:p>
            <a:r>
              <a:rPr lang="en-US" dirty="0"/>
              <a:t>Easy data transformation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33272" y="1100833"/>
            <a:ext cx="5614445" cy="5505503"/>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Easily perform data transformations of Azure Storage files using SQL queries</a:t>
            </a:r>
          </a:p>
          <a:p>
            <a:pPr>
              <a:lnSpc>
                <a:spcPct val="100000"/>
              </a:lnSpc>
              <a:spcAft>
                <a:spcPts val="600"/>
              </a:spcAft>
            </a:pPr>
            <a:r>
              <a:rPr lang="en-US" sz="1600" dirty="0">
                <a:solidFill>
                  <a:schemeClr val="tx1"/>
                </a:solidFill>
              </a:rPr>
              <a:t>Optimize data pipeline - achieve more using serverless SQL pool</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Single statement transformations:</a:t>
            </a:r>
          </a:p>
          <a:p>
            <a:pPr marL="285750" indent="-285750">
              <a:lnSpc>
                <a:spcPct val="100000"/>
              </a:lnSpc>
              <a:spcAft>
                <a:spcPts val="600"/>
              </a:spcAft>
              <a:buFont typeface="Arial" panose="020B0604020202020204" pitchFamily="34" charset="0"/>
              <a:buChar char="•"/>
            </a:pPr>
            <a:r>
              <a:rPr lang="en-US" sz="1600" dirty="0">
                <a:solidFill>
                  <a:schemeClr val="tx1"/>
                </a:solidFill>
              </a:rPr>
              <a:t>convert CSV or JSON files to Parquet</a:t>
            </a:r>
          </a:p>
          <a:p>
            <a:pPr marL="285750" indent="-285750">
              <a:lnSpc>
                <a:spcPct val="100000"/>
              </a:lnSpc>
              <a:spcAft>
                <a:spcPts val="600"/>
              </a:spcAft>
              <a:buFont typeface="Arial" panose="020B0604020202020204" pitchFamily="34" charset="0"/>
              <a:buChar char="•"/>
            </a:pPr>
            <a:r>
              <a:rPr lang="en-US" sz="1600" dirty="0">
                <a:solidFill>
                  <a:schemeClr val="tx1"/>
                </a:solidFill>
              </a:rPr>
              <a:t>copy files from one storage account to another</a:t>
            </a:r>
          </a:p>
          <a:p>
            <a:pPr marL="285750" indent="-285750">
              <a:lnSpc>
                <a:spcPct val="100000"/>
              </a:lnSpc>
              <a:spcAft>
                <a:spcPts val="600"/>
              </a:spcAft>
              <a:buFont typeface="Arial" panose="020B0604020202020204" pitchFamily="34" charset="0"/>
              <a:buChar char="•"/>
            </a:pPr>
            <a:r>
              <a:rPr lang="en-US" sz="1600" dirty="0">
                <a:solidFill>
                  <a:schemeClr val="tx1"/>
                </a:solidFill>
              </a:rPr>
              <a:t>re-partition data to new location(s)</a:t>
            </a:r>
          </a:p>
          <a:p>
            <a:pPr marL="285750" indent="-285750">
              <a:lnSpc>
                <a:spcPct val="100000"/>
              </a:lnSpc>
              <a:spcAft>
                <a:spcPts val="600"/>
              </a:spcAft>
              <a:buFont typeface="Arial" panose="020B0604020202020204" pitchFamily="34" charset="0"/>
              <a:buChar char="•"/>
            </a:pPr>
            <a:r>
              <a:rPr lang="en-US" sz="1600" dirty="0">
                <a:solidFill>
                  <a:schemeClr val="tx1"/>
                </a:solidFill>
              </a:rPr>
              <a:t>store results of your query on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600" dirty="0">
                <a:solidFill>
                  <a:schemeClr val="tx1"/>
                </a:solidFill>
              </a:rPr>
              <a:t>SQL ETL pipelines</a:t>
            </a:r>
          </a:p>
          <a:p>
            <a:pPr marL="285750" indent="-285750">
              <a:lnSpc>
                <a:spcPct val="100000"/>
              </a:lnSpc>
              <a:spcAft>
                <a:spcPts val="600"/>
              </a:spcAft>
              <a:buFont typeface="Arial" panose="020B0604020202020204" pitchFamily="34" charset="0"/>
              <a:buChar char="•"/>
            </a:pPr>
            <a:r>
              <a:rPr lang="en-US" sz="1600" dirty="0">
                <a:solidFill>
                  <a:schemeClr val="tx1"/>
                </a:solidFill>
              </a:rPr>
              <a:t>Use SQL commands to transform data</a:t>
            </a:r>
          </a:p>
          <a:p>
            <a:pPr marL="285750" indent="-285750">
              <a:lnSpc>
                <a:spcPct val="100000"/>
              </a:lnSpc>
              <a:spcAft>
                <a:spcPts val="600"/>
              </a:spcAft>
              <a:buFont typeface="Arial" panose="020B0604020202020204" pitchFamily="34" charset="0"/>
              <a:buChar char="•"/>
            </a:pPr>
            <a:r>
              <a:rPr lang="en-US" sz="1600" dirty="0">
                <a:solidFill>
                  <a:schemeClr val="tx1"/>
                </a:solidFill>
              </a:rPr>
              <a:t>Chain SQL statement for build ETL process</a:t>
            </a:r>
          </a:p>
          <a:p>
            <a:pPr marL="285750" indent="-285750">
              <a:lnSpc>
                <a:spcPct val="100000"/>
              </a:lnSpc>
              <a:spcAft>
                <a:spcPts val="600"/>
              </a:spcAft>
              <a:buFont typeface="Arial" panose="020B0604020202020204" pitchFamily="34" charset="0"/>
              <a:buChar char="•"/>
            </a:pPr>
            <a:r>
              <a:rPr lang="en-US" sz="1600" dirty="0">
                <a:solidFill>
                  <a:schemeClr val="tx1"/>
                </a:solidFill>
              </a:rPr>
              <a:t>Materialize reports created on the current snapshot of data</a:t>
            </a:r>
          </a:p>
          <a:p>
            <a:pPr>
              <a:lnSpc>
                <a:spcPct val="100000"/>
              </a:lnSpc>
              <a:spcAft>
                <a:spcPts val="600"/>
              </a:spcAft>
            </a:pPr>
            <a:endParaRPr lang="en-US" sz="1600" dirty="0">
              <a:solidFill>
                <a:schemeClr val="tx1"/>
              </a:solidFill>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8190053" y="5015588"/>
            <a:ext cx="3836935" cy="120072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638295" y="6167388"/>
            <a:ext cx="1098176" cy="533539"/>
            <a:chOff x="8795019" y="5045255"/>
            <a:chExt cx="1098176" cy="53353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cxnSp>
        <p:nvCxnSpPr>
          <p:cNvPr id="23" name="Straight Arrow Connector 22">
            <a:extLst>
              <a:ext uri="{FF2B5EF4-FFF2-40B4-BE49-F238E27FC236}">
                <a16:creationId xmlns:a16="http://schemas.microsoft.com/office/drawing/2014/main" id="{83F008BA-FCA7-458F-A80E-D473060F79F2}"/>
              </a:ext>
            </a:extLst>
          </p:cNvPr>
          <p:cNvCxnSpPr>
            <a:cxnSpLocks/>
            <a:stCxn id="68" idx="1"/>
            <a:endCxn id="42" idx="0"/>
          </p:cNvCxnSpPr>
          <p:nvPr/>
        </p:nvCxnSpPr>
        <p:spPr>
          <a:xfrm rot="10800000" flipV="1">
            <a:off x="6825405" y="4204437"/>
            <a:ext cx="720153" cy="1011860"/>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6176846" y="5216297"/>
            <a:ext cx="1140229" cy="796466"/>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csv</a:t>
            </a: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8290740" y="5216297"/>
            <a:ext cx="1738164" cy="846358"/>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parquet</a:t>
            </a: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C0FAA479-A2A9-44D9-95C1-1D99AE32215B}"/>
              </a:ext>
            </a:extLst>
          </p:cNvPr>
          <p:cNvCxnSpPr>
            <a:cxnSpLocks/>
            <a:stCxn id="95" idx="1"/>
            <a:endCxn id="47" idx="0"/>
          </p:cNvCxnSpPr>
          <p:nvPr/>
        </p:nvCxnSpPr>
        <p:spPr>
          <a:xfrm rot="10800000" flipV="1">
            <a:off x="9279402" y="4173565"/>
            <a:ext cx="1260113" cy="1042732"/>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6895376" y="3425038"/>
            <a:ext cx="1314784"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lang="en-US" sz="10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serverless SQL pool</a:t>
            </a:r>
            <a:endPar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8" name="Flowchart: Predefined Process 67">
            <a:extLst>
              <a:ext uri="{FF2B5EF4-FFF2-40B4-BE49-F238E27FC236}">
                <a16:creationId xmlns:a16="http://schemas.microsoft.com/office/drawing/2014/main" id="{61B3D58D-52B4-4C4A-B4C6-3F9F63ADDCBB}"/>
              </a:ext>
            </a:extLst>
          </p:cNvPr>
          <p:cNvSpPr/>
          <p:nvPr/>
        </p:nvSpPr>
        <p:spPr bwMode="auto">
          <a:xfrm>
            <a:off x="7545557" y="3973939"/>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83" name="Straight Arrow Connector 22">
            <a:extLst>
              <a:ext uri="{FF2B5EF4-FFF2-40B4-BE49-F238E27FC236}">
                <a16:creationId xmlns:a16="http://schemas.microsoft.com/office/drawing/2014/main" id="{7CA8FB56-28C6-454A-9022-087DDFC9F080}"/>
              </a:ext>
            </a:extLst>
          </p:cNvPr>
          <p:cNvCxnSpPr>
            <a:cxnSpLocks/>
            <a:stCxn id="47" idx="0"/>
            <a:endCxn id="68" idx="3"/>
          </p:cNvCxnSpPr>
          <p:nvPr/>
        </p:nvCxnSpPr>
        <p:spPr>
          <a:xfrm rot="16200000" flipV="1">
            <a:off x="8412704" y="4349600"/>
            <a:ext cx="1011860" cy="721534"/>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Flowchart: Predefined Process 94">
            <a:extLst>
              <a:ext uri="{FF2B5EF4-FFF2-40B4-BE49-F238E27FC236}">
                <a16:creationId xmlns:a16="http://schemas.microsoft.com/office/drawing/2014/main" id="{0EBDD06C-2AEB-482F-85C1-96373397F8BC}"/>
              </a:ext>
            </a:extLst>
          </p:cNvPr>
          <p:cNvSpPr/>
          <p:nvPr/>
        </p:nvSpPr>
        <p:spPr bwMode="auto">
          <a:xfrm>
            <a:off x="10539514" y="3943067"/>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98" name="Straight Arrow Connector 22">
            <a:extLst>
              <a:ext uri="{FF2B5EF4-FFF2-40B4-BE49-F238E27FC236}">
                <a16:creationId xmlns:a16="http://schemas.microsoft.com/office/drawing/2014/main" id="{F139CB05-ACE1-4F00-9756-A2F0441AB94A}"/>
              </a:ext>
            </a:extLst>
          </p:cNvPr>
          <p:cNvCxnSpPr>
            <a:cxnSpLocks/>
            <a:stCxn id="50" idx="0"/>
            <a:endCxn id="95" idx="2"/>
          </p:cNvCxnSpPr>
          <p:nvPr/>
        </p:nvCxnSpPr>
        <p:spPr>
          <a:xfrm rot="16200000" flipV="1">
            <a:off x="10777462" y="4672270"/>
            <a:ext cx="925346" cy="388931"/>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22">
            <a:extLst>
              <a:ext uri="{FF2B5EF4-FFF2-40B4-BE49-F238E27FC236}">
                <a16:creationId xmlns:a16="http://schemas.microsoft.com/office/drawing/2014/main" id="{A57399F9-1720-4361-B4B7-9970A78DE93D}"/>
              </a:ext>
            </a:extLst>
          </p:cNvPr>
          <p:cNvCxnSpPr>
            <a:cxnSpLocks/>
            <a:stCxn id="48" idx="0"/>
            <a:endCxn id="95" idx="2"/>
          </p:cNvCxnSpPr>
          <p:nvPr/>
        </p:nvCxnSpPr>
        <p:spPr>
          <a:xfrm rot="5400000" flipH="1" flipV="1">
            <a:off x="10411307" y="4695047"/>
            <a:ext cx="925346" cy="343378"/>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7E837E59-9CED-4E33-AB53-961B7942DA8C}"/>
              </a:ext>
            </a:extLst>
          </p:cNvPr>
          <p:cNvPicPr>
            <a:picLocks noChangeAspect="1"/>
          </p:cNvPicPr>
          <p:nvPr/>
        </p:nvPicPr>
        <p:blipFill rotWithShape="1">
          <a:blip r:embed="rId2"/>
          <a:srcRect l="22291" t="16581" r="24531" b="12216"/>
          <a:stretch/>
        </p:blipFill>
        <p:spPr>
          <a:xfrm>
            <a:off x="9207515" y="2117057"/>
            <a:ext cx="708918" cy="764893"/>
          </a:xfrm>
          <a:prstGeom prst="rect">
            <a:avLst/>
          </a:prstGeom>
        </p:spPr>
      </p:pic>
      <p:cxnSp>
        <p:nvCxnSpPr>
          <p:cNvPr id="127" name="Straight Arrow Connector 22">
            <a:extLst>
              <a:ext uri="{FF2B5EF4-FFF2-40B4-BE49-F238E27FC236}">
                <a16:creationId xmlns:a16="http://schemas.microsoft.com/office/drawing/2014/main" id="{E63B6E41-FEBF-4D95-A0F1-C84CBD330C93}"/>
              </a:ext>
            </a:extLst>
          </p:cNvPr>
          <p:cNvCxnSpPr>
            <a:cxnSpLocks/>
            <a:stCxn id="95" idx="0"/>
            <a:endCxn id="125" idx="3"/>
          </p:cNvCxnSpPr>
          <p:nvPr/>
        </p:nvCxnSpPr>
        <p:spPr>
          <a:xfrm rot="16200000" flipV="1">
            <a:off x="9759270" y="2656668"/>
            <a:ext cx="1443563" cy="1129236"/>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22">
            <a:extLst>
              <a:ext uri="{FF2B5EF4-FFF2-40B4-BE49-F238E27FC236}">
                <a16:creationId xmlns:a16="http://schemas.microsoft.com/office/drawing/2014/main" id="{6467D036-0600-4C22-AF29-4568803C6605}"/>
              </a:ext>
            </a:extLst>
          </p:cNvPr>
          <p:cNvCxnSpPr>
            <a:cxnSpLocks/>
            <a:stCxn id="68" idx="0"/>
            <a:endCxn id="125" idx="1"/>
          </p:cNvCxnSpPr>
          <p:nvPr/>
        </p:nvCxnSpPr>
        <p:spPr>
          <a:xfrm rot="5400000" flipH="1" flipV="1">
            <a:off x="7892396" y="2658821"/>
            <a:ext cx="1474435" cy="1155803"/>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2FB64D1-B22C-4CCA-AA62-EB7D03D616BF}"/>
              </a:ext>
            </a:extLst>
          </p:cNvPr>
          <p:cNvSpPr/>
          <p:nvPr/>
        </p:nvSpPr>
        <p:spPr bwMode="auto">
          <a:xfrm>
            <a:off x="5947717" y="4866735"/>
            <a:ext cx="6165625" cy="1954360"/>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281907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Easy data transformation with CETAS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as select (CETAS) enables you to easily transform data and store the results of query on Azure storage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Select any data set and store it in parquet format.</a:t>
            </a:r>
          </a:p>
          <a:p>
            <a:pPr>
              <a:lnSpc>
                <a:spcPct val="100000"/>
              </a:lnSpc>
              <a:spcAft>
                <a:spcPts val="600"/>
              </a:spcAft>
            </a:pPr>
            <a:r>
              <a:rPr lang="en-US" sz="1600" dirty="0">
                <a:solidFill>
                  <a:schemeClr val="tx1"/>
                </a:solidFill>
              </a:rPr>
              <a:t>Pre-calculate and store results of query and store them permanently on Azure storage.</a:t>
            </a:r>
          </a:p>
          <a:p>
            <a:pPr>
              <a:lnSpc>
                <a:spcPct val="100000"/>
              </a:lnSpc>
              <a:spcAft>
                <a:spcPts val="600"/>
              </a:spcAft>
            </a:pPr>
            <a:r>
              <a:rPr lang="en-US" sz="1600" dirty="0">
                <a:solidFill>
                  <a:schemeClr val="tx1"/>
                </a:solidFill>
              </a:rPr>
              <a:t>Use saved data using external table.</a:t>
            </a:r>
          </a:p>
          <a:p>
            <a:pPr>
              <a:lnSpc>
                <a:spcPct val="100000"/>
              </a:lnSpc>
              <a:spcAft>
                <a:spcPts val="600"/>
              </a:spcAft>
            </a:pPr>
            <a:r>
              <a:rPr lang="en-US" sz="1600" dirty="0">
                <a:solidFill>
                  <a:schemeClr val="tx1"/>
                </a:solidFill>
              </a:rPr>
              <a:t>Improve performance of your reports by permanently storing the result based on current snapshot of data as parquet files.</a:t>
            </a:r>
          </a:p>
        </p:txBody>
      </p:sp>
      <p:sp>
        <p:nvSpPr>
          <p:cNvPr id="6" name="Rectangle 5">
            <a:extLst>
              <a:ext uri="{FF2B5EF4-FFF2-40B4-BE49-F238E27FC236}">
                <a16:creationId xmlns:a16="http://schemas.microsoft.com/office/drawing/2014/main" id="{6197DE10-2CF4-4CC0-9712-418B4374CC16}"/>
              </a:ext>
            </a:extLst>
          </p:cNvPr>
          <p:cNvSpPr/>
          <p:nvPr/>
        </p:nvSpPr>
        <p:spPr>
          <a:xfrm>
            <a:off x="6096000" y="1528532"/>
            <a:ext cx="5783969" cy="5078313"/>
          </a:xfrm>
          <a:prstGeom prst="rect">
            <a:avLst/>
          </a:prstGeom>
          <a:ln>
            <a:solidFill>
              <a:schemeClr val="bg2">
                <a:lumMod val="50000"/>
              </a:schemeClr>
            </a:solidFill>
          </a:ln>
        </p:spPr>
        <p:txBody>
          <a:bodyPr wrap="square">
            <a:spAutoFit/>
          </a:bodyPr>
          <a:lstStyle/>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copy CSV dataset into parquet data 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parquet</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csv.Population</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pre-create report using new parquet data-set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parquet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PopulationByMonth2017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err="1">
                <a:solidFill>
                  <a:srgbClr val="FF0000"/>
                </a:solidFill>
                <a:highlight>
                  <a:srgbClr val="FFFFFF"/>
                </a:highlight>
                <a:latin typeface="Calibri" panose="020F0502020204030204" pitchFamily="34" charset="0"/>
                <a:cs typeface="Calibri" panose="020F0502020204030204" pitchFamily="34" charset="0"/>
              </a:rPr>
              <a:t>bymonth</a:t>
            </a:r>
            <a:r>
              <a:rPr lang="en-US" sz="1200" dirty="0">
                <a:solidFill>
                  <a:srgbClr val="FF0000"/>
                </a:solidFill>
                <a:highlight>
                  <a:srgbClr val="FFFFFF"/>
                </a:highlight>
                <a:latin typeface="Calibri" panose="020F0502020204030204" pitchFamily="34" charset="0"/>
                <a:cs typeface="Calibri" panose="020F0502020204030204" pitchFamily="34" charset="0"/>
              </a:rPr>
              <a:t>/2017'</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month =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r>
              <a:rPr lang="en-US" sz="1200" dirty="0">
                <a:solidFill>
                  <a:srgbClr val="212121"/>
                </a:solidFill>
                <a:highlight>
                  <a:srgbClr val="FFFFFF"/>
                </a:highlight>
                <a:latin typeface="Calibri" panose="020F0502020204030204" pitchFamily="34" charset="0"/>
                <a:cs typeface="Calibri" panose="020F0502020204030204" pitchFamily="34" charset="0"/>
              </a:rPr>
              <a:t>, population = </a:t>
            </a:r>
            <a:r>
              <a:rPr lang="en-US" sz="1200" dirty="0">
                <a:solidFill>
                  <a:srgbClr val="0000FF"/>
                </a:solidFill>
                <a:highlight>
                  <a:srgbClr val="FFFFFF"/>
                </a:highlight>
                <a:latin typeface="Calibri" panose="020F0502020204030204" pitchFamily="34" charset="0"/>
                <a:cs typeface="Calibri" panose="020F0502020204030204" pitchFamily="34" charset="0"/>
              </a:rPr>
              <a:t>COUNT</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err="1">
                <a:solidFill>
                  <a:srgbClr val="000000"/>
                </a:solidFill>
                <a:highlight>
                  <a:srgbClr val="FFFFFF"/>
                </a:highlight>
                <a:latin typeface="Calibri" panose="020F0502020204030204" pitchFamily="34" charset="0"/>
                <a:cs typeface="Calibri" panose="020F0502020204030204" pitchFamily="34" charset="0"/>
              </a:rPr>
              <a:t>p.population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795E26"/>
                </a:solidFill>
                <a:highlight>
                  <a:srgbClr val="FFFFFF"/>
                </a:highlight>
                <a:latin typeface="Calibri" panose="020F0502020204030204" pitchFamily="34" charset="0"/>
                <a:cs typeface="Calibri" panose="020F0502020204030204" pitchFamily="34" charset="0"/>
              </a:rPr>
              <a:t> p</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p.year</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a:solidFill>
                  <a:srgbClr val="A31515"/>
                </a:solidFill>
                <a:highlight>
                  <a:srgbClr val="FFFFFF"/>
                </a:highlight>
                <a:latin typeface="Calibri" panose="020F0502020204030204" pitchFamily="34" charset="0"/>
                <a:cs typeface="Calibri" panose="020F0502020204030204" pitchFamily="34" charset="0"/>
              </a:rPr>
              <a:t>2017</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GROUP BY</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Reporting tools can now directly read data from pre-created report</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a:solidFill>
                  <a:srgbClr val="795E26"/>
                </a:solidFill>
                <a:highlight>
                  <a:srgbClr val="FFFFFF"/>
                </a:highlight>
                <a:latin typeface="Calibri" panose="020F0502020204030204" pitchFamily="34" charset="0"/>
                <a:cs typeface="Calibri" panose="020F0502020204030204" pitchFamily="34" charset="0"/>
              </a:rPr>
              <a:t>parquet.PopulationByMonth2017</a:t>
            </a:r>
          </a:p>
          <a:p>
            <a:pPr lvl="0">
              <a:defRPr/>
            </a:pPr>
            <a:endParaRPr lang="en-US" sz="1200" dirty="0">
              <a:solidFill>
                <a:srgbClr val="000000"/>
              </a:solidFill>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969573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3AB8FC6-307E-4E17-8554-C99CA306BD2E}"/>
              </a:ext>
            </a:extLst>
          </p:cNvPr>
          <p:cNvPicPr>
            <a:picLocks noChangeAspect="1"/>
          </p:cNvPicPr>
          <p:nvPr/>
        </p:nvPicPr>
        <p:blipFill>
          <a:blip r:embed="rId3"/>
          <a:stretch>
            <a:fillRect/>
          </a:stretch>
        </p:blipFill>
        <p:spPr>
          <a:xfrm>
            <a:off x="3968" y="1526733"/>
            <a:ext cx="4842024" cy="3804533"/>
          </a:xfrm>
          <a:prstGeom prst="rect">
            <a:avLst/>
          </a:prstGeom>
          <a:ln>
            <a:solidFill>
              <a:schemeClr val="tx1"/>
            </a:solidFill>
          </a:ln>
        </p:spPr>
      </p:pic>
      <p:sp>
        <p:nvSpPr>
          <p:cNvPr id="3" name="Title 2">
            <a:extLst>
              <a:ext uri="{FF2B5EF4-FFF2-40B4-BE49-F238E27FC236}">
                <a16:creationId xmlns:a16="http://schemas.microsoft.com/office/drawing/2014/main" id="{2964A1A5-3C91-4E64-AC9A-C9368CCC8E3B}"/>
              </a:ext>
            </a:extLst>
          </p:cNvPr>
          <p:cNvSpPr>
            <a:spLocks noGrp="1"/>
          </p:cNvSpPr>
          <p:nvPr>
            <p:ph type="title"/>
          </p:nvPr>
        </p:nvSpPr>
        <p:spPr/>
        <p:txBody>
          <a:bodyPr/>
          <a:lstStyle/>
          <a:p>
            <a:r>
              <a:rPr lang="en-US"/>
              <a:t>UI based data transformation</a:t>
            </a:r>
          </a:p>
        </p:txBody>
      </p:sp>
      <p:pic>
        <p:nvPicPr>
          <p:cNvPr id="12" name="Picture 11">
            <a:extLst>
              <a:ext uri="{FF2B5EF4-FFF2-40B4-BE49-F238E27FC236}">
                <a16:creationId xmlns:a16="http://schemas.microsoft.com/office/drawing/2014/main" id="{4F7AC4EF-3515-4F75-9273-29AB3E67B3D0}"/>
              </a:ext>
            </a:extLst>
          </p:cNvPr>
          <p:cNvPicPr>
            <a:picLocks noChangeAspect="1"/>
          </p:cNvPicPr>
          <p:nvPr/>
        </p:nvPicPr>
        <p:blipFill>
          <a:blip r:embed="rId4"/>
          <a:stretch>
            <a:fillRect/>
          </a:stretch>
        </p:blipFill>
        <p:spPr>
          <a:xfrm>
            <a:off x="4942177" y="1029700"/>
            <a:ext cx="2481907" cy="5698378"/>
          </a:xfrm>
          <a:prstGeom prst="rect">
            <a:avLst/>
          </a:prstGeom>
          <a:ln>
            <a:solidFill>
              <a:schemeClr val="tx1"/>
            </a:solidFill>
          </a:ln>
        </p:spPr>
      </p:pic>
      <p:pic>
        <p:nvPicPr>
          <p:cNvPr id="20" name="Picture 19">
            <a:extLst>
              <a:ext uri="{FF2B5EF4-FFF2-40B4-BE49-F238E27FC236}">
                <a16:creationId xmlns:a16="http://schemas.microsoft.com/office/drawing/2014/main" id="{7FC2FFEA-C9B8-4D04-8F0A-7F65446DB86F}"/>
              </a:ext>
            </a:extLst>
          </p:cNvPr>
          <p:cNvPicPr>
            <a:picLocks noChangeAspect="1"/>
          </p:cNvPicPr>
          <p:nvPr/>
        </p:nvPicPr>
        <p:blipFill>
          <a:blip r:embed="rId5"/>
          <a:stretch>
            <a:fillRect/>
          </a:stretch>
        </p:blipFill>
        <p:spPr>
          <a:xfrm>
            <a:off x="7732633" y="1128162"/>
            <a:ext cx="3836560" cy="1115125"/>
          </a:xfrm>
          <a:prstGeom prst="rect">
            <a:avLst/>
          </a:prstGeom>
          <a:ln>
            <a:solidFill>
              <a:schemeClr val="tx1"/>
            </a:solidFill>
          </a:ln>
        </p:spPr>
      </p:pic>
      <p:pic>
        <p:nvPicPr>
          <p:cNvPr id="22" name="Picture 21">
            <a:extLst>
              <a:ext uri="{FF2B5EF4-FFF2-40B4-BE49-F238E27FC236}">
                <a16:creationId xmlns:a16="http://schemas.microsoft.com/office/drawing/2014/main" id="{C6C89E5C-32BA-4705-8893-60B95AF3642C}"/>
              </a:ext>
            </a:extLst>
          </p:cNvPr>
          <p:cNvPicPr>
            <a:picLocks noChangeAspect="1"/>
          </p:cNvPicPr>
          <p:nvPr/>
        </p:nvPicPr>
        <p:blipFill>
          <a:blip r:embed="rId6"/>
          <a:stretch>
            <a:fillRect/>
          </a:stretch>
        </p:blipFill>
        <p:spPr>
          <a:xfrm>
            <a:off x="7577663" y="3176978"/>
            <a:ext cx="4614337" cy="2781965"/>
          </a:xfrm>
          <a:prstGeom prst="rect">
            <a:avLst/>
          </a:prstGeom>
          <a:ln>
            <a:solidFill>
              <a:schemeClr val="tx1"/>
            </a:solidFill>
          </a:ln>
        </p:spPr>
      </p:pic>
      <p:sp>
        <p:nvSpPr>
          <p:cNvPr id="42" name="Rectangle 41">
            <a:extLst>
              <a:ext uri="{FF2B5EF4-FFF2-40B4-BE49-F238E27FC236}">
                <a16:creationId xmlns:a16="http://schemas.microsoft.com/office/drawing/2014/main" id="{51014EB7-F3CB-4FD9-A435-774E2DA1D3F7}"/>
              </a:ext>
            </a:extLst>
          </p:cNvPr>
          <p:cNvSpPr/>
          <p:nvPr/>
        </p:nvSpPr>
        <p:spPr bwMode="auto">
          <a:xfrm>
            <a:off x="2153265" y="3008671"/>
            <a:ext cx="1055984" cy="24187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Arrow Connector 43">
            <a:extLst>
              <a:ext uri="{FF2B5EF4-FFF2-40B4-BE49-F238E27FC236}">
                <a16:creationId xmlns:a16="http://schemas.microsoft.com/office/drawing/2014/main" id="{26669766-053A-4869-BAD0-4FD33E7CCD72}"/>
              </a:ext>
            </a:extLst>
          </p:cNvPr>
          <p:cNvCxnSpPr/>
          <p:nvPr/>
        </p:nvCxnSpPr>
        <p:spPr>
          <a:xfrm>
            <a:off x="3268243" y="3106186"/>
            <a:ext cx="173441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35A74FC-BB2B-43F0-900A-AB46AE7F1BB5}"/>
              </a:ext>
            </a:extLst>
          </p:cNvPr>
          <p:cNvCxnSpPr/>
          <p:nvPr/>
        </p:nvCxnSpPr>
        <p:spPr>
          <a:xfrm flipV="1">
            <a:off x="6029141" y="1852397"/>
            <a:ext cx="1703492" cy="2347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B8357FB-4B7E-47F1-850F-45BC2B206AAA}"/>
              </a:ext>
            </a:extLst>
          </p:cNvPr>
          <p:cNvCxnSpPr>
            <a:cxnSpLocks/>
          </p:cNvCxnSpPr>
          <p:nvPr/>
        </p:nvCxnSpPr>
        <p:spPr>
          <a:xfrm>
            <a:off x="6029141" y="4414859"/>
            <a:ext cx="1548522"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BB458A8-4D60-4EE9-B4A3-5E3256569E30}"/>
              </a:ext>
            </a:extLst>
          </p:cNvPr>
          <p:cNvSpPr/>
          <p:nvPr/>
        </p:nvSpPr>
        <p:spPr bwMode="auto">
          <a:xfrm>
            <a:off x="5057714" y="3527875"/>
            <a:ext cx="2015612" cy="25262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6201191"/>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Automatic syncing of Spark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Tables created in Spark pool are automatically created as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Tables designed using Spark languages are immediately available in serverless SQL pool.</a:t>
            </a:r>
          </a:p>
          <a:p>
            <a:pPr>
              <a:lnSpc>
                <a:spcPct val="100000"/>
              </a:lnSpc>
              <a:spcAft>
                <a:spcPts val="600"/>
              </a:spcAft>
            </a:pPr>
            <a:r>
              <a:rPr lang="en-US" sz="1600" dirty="0">
                <a:solidFill>
                  <a:schemeClr val="tx1"/>
                </a:solidFill>
              </a:rPr>
              <a:t>Schema definition matches original</a:t>
            </a:r>
          </a:p>
          <a:p>
            <a:pPr>
              <a:lnSpc>
                <a:spcPct val="100000"/>
              </a:lnSpc>
              <a:spcAft>
                <a:spcPts val="600"/>
              </a:spcAft>
            </a:pPr>
            <a:r>
              <a:rPr lang="en-US" sz="1600" dirty="0">
                <a:solidFill>
                  <a:schemeClr val="tx1"/>
                </a:solidFill>
              </a:rPr>
              <a:t>Spark table updates are applied in</a:t>
            </a:r>
            <a:br>
              <a:rPr lang="en-US" sz="1600" dirty="0">
                <a:solidFill>
                  <a:schemeClr val="tx1"/>
                </a:solidFill>
              </a:rPr>
            </a:br>
            <a:r>
              <a:rPr lang="en-US" sz="1600" dirty="0">
                <a:solidFill>
                  <a:schemeClr val="tx1"/>
                </a:solidFill>
              </a:rPr>
              <a:t>serverless SQL pool</a:t>
            </a:r>
          </a:p>
          <a:p>
            <a:pPr>
              <a:lnSpc>
                <a:spcPct val="100000"/>
              </a:lnSpc>
              <a:spcAft>
                <a:spcPts val="600"/>
              </a:spcAft>
            </a:pPr>
            <a:r>
              <a:rPr lang="en-US" sz="1600" dirty="0">
                <a:solidFill>
                  <a:schemeClr val="tx1"/>
                </a:solidFill>
              </a:rPr>
              <a:t>No need to manually create SQL tables</a:t>
            </a:r>
            <a:br>
              <a:rPr lang="en-US" sz="1600" dirty="0">
                <a:solidFill>
                  <a:schemeClr val="tx1"/>
                </a:solidFill>
              </a:rPr>
            </a:br>
            <a:r>
              <a:rPr lang="en-US" sz="1600" dirty="0">
                <a:solidFill>
                  <a:schemeClr val="tx1"/>
                </a:solidFill>
              </a:rPr>
              <a:t>that match Spark tables</a:t>
            </a:r>
          </a:p>
          <a:p>
            <a:pPr>
              <a:lnSpc>
                <a:spcPct val="100000"/>
              </a:lnSpc>
              <a:spcAft>
                <a:spcPts val="600"/>
              </a:spcAft>
            </a:pPr>
            <a:r>
              <a:rPr lang="en-US" sz="1600" dirty="0">
                <a:solidFill>
                  <a:schemeClr val="tx1"/>
                </a:solidFill>
              </a:rPr>
              <a:t>Spark and serverless SQL pool tables</a:t>
            </a:r>
            <a:br>
              <a:rPr lang="en-US" sz="1600" dirty="0">
                <a:solidFill>
                  <a:schemeClr val="tx1"/>
                </a:solidFill>
              </a:rPr>
            </a:br>
            <a:r>
              <a:rPr lang="en-US" sz="1600" dirty="0">
                <a:solidFill>
                  <a:schemeClr val="tx1"/>
                </a:solidFill>
              </a:rPr>
              <a:t>reference the same external files.</a:t>
            </a:r>
          </a:p>
        </p:txBody>
      </p:sp>
      <p:pic>
        <p:nvPicPr>
          <p:cNvPr id="2" name="Picture 1">
            <a:extLst>
              <a:ext uri="{FF2B5EF4-FFF2-40B4-BE49-F238E27FC236}">
                <a16:creationId xmlns:a16="http://schemas.microsoft.com/office/drawing/2014/main" id="{BC130666-7337-48FC-90DD-7D8E8D2AECC9}"/>
              </a:ext>
            </a:extLst>
          </p:cNvPr>
          <p:cNvPicPr>
            <a:picLocks noChangeAspect="1"/>
          </p:cNvPicPr>
          <p:nvPr/>
        </p:nvPicPr>
        <p:blipFill>
          <a:blip r:embed="rId2"/>
          <a:stretch>
            <a:fillRect/>
          </a:stretch>
        </p:blipFill>
        <p:spPr>
          <a:xfrm>
            <a:off x="5981607" y="1474105"/>
            <a:ext cx="5952444" cy="1729679"/>
          </a:xfrm>
          <a:prstGeom prst="rect">
            <a:avLst/>
          </a:prstGeom>
        </p:spPr>
      </p:pic>
      <p:pic>
        <p:nvPicPr>
          <p:cNvPr id="10" name="Picture 9">
            <a:extLst>
              <a:ext uri="{FF2B5EF4-FFF2-40B4-BE49-F238E27FC236}">
                <a16:creationId xmlns:a16="http://schemas.microsoft.com/office/drawing/2014/main" id="{4CC14AE2-6C1B-417F-8823-F3661C2C62A3}"/>
              </a:ext>
            </a:extLst>
          </p:cNvPr>
          <p:cNvPicPr>
            <a:picLocks noChangeAspect="1"/>
          </p:cNvPicPr>
          <p:nvPr/>
        </p:nvPicPr>
        <p:blipFill>
          <a:blip r:embed="rId3"/>
          <a:stretch>
            <a:fillRect/>
          </a:stretch>
        </p:blipFill>
        <p:spPr>
          <a:xfrm>
            <a:off x="4072668" y="3429000"/>
            <a:ext cx="7992012" cy="3330005"/>
          </a:xfrm>
          <a:prstGeom prst="rect">
            <a:avLst/>
          </a:prstGeom>
        </p:spPr>
      </p:pic>
    </p:spTree>
    <p:extLst>
      <p:ext uri="{BB962C8B-B14F-4D97-AF65-F5344CB8AC3E}">
        <p14:creationId xmlns:p14="http://schemas.microsoft.com/office/powerpoint/2010/main" val="2250246957"/>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4"/>
            <a:ext cx="11038211" cy="5512984"/>
          </a:xfrm>
        </p:spPr>
        <p:txBody>
          <a:bodyPr/>
          <a:lstStyle/>
          <a:p>
            <a:pPr lvl="0">
              <a:spcAft>
                <a:spcPts val="1200"/>
              </a:spcAft>
            </a:pPr>
            <a:r>
              <a:rPr lang="en-US" dirty="0">
                <a:solidFill>
                  <a:srgbClr val="0078D7"/>
                </a:solidFill>
              </a:rPr>
              <a:t>Overview</a:t>
            </a:r>
          </a:p>
          <a:p>
            <a:pPr lvl="0">
              <a:spcAft>
                <a:spcPts val="1200"/>
              </a:spcAft>
            </a:pPr>
            <a:r>
              <a:rPr lang="en-US" sz="1600" dirty="0">
                <a:latin typeface="Segoe UI"/>
              </a:rPr>
              <a:t>It offers the different computational engines of a workspace to share databases and Parquet-backed tables between its Apache Spark pools, serverless SQL pool, and dedicated SQL pool.</a:t>
            </a:r>
          </a:p>
          <a:p>
            <a:pPr lvl="0"/>
            <a:endParaRPr lang="en-US" dirty="0">
              <a:solidFill>
                <a:srgbClr val="0078D7"/>
              </a:solidFill>
            </a:endParaRPr>
          </a:p>
          <a:p>
            <a:pPr lvl="0"/>
            <a:r>
              <a:rPr lang="en-US" dirty="0">
                <a:solidFill>
                  <a:srgbClr val="0078D7"/>
                </a:solidFill>
              </a:rPr>
              <a:t>Benefits</a:t>
            </a:r>
          </a:p>
          <a:p>
            <a:pPr marL="285750" lvl="0" indent="-285750">
              <a:buFont typeface="Arial" panose="020B0604020202020204" pitchFamily="34" charset="0"/>
              <a:buChar char="•"/>
            </a:pPr>
            <a:r>
              <a:rPr lang="en-US" sz="1600" dirty="0">
                <a:solidFill>
                  <a:srgbClr val="24292E"/>
                </a:solidFill>
                <a:latin typeface="+mn-lt"/>
              </a:rPr>
              <a:t>The shared metadata model supports the modern data warehouse pattern.</a:t>
            </a:r>
          </a:p>
          <a:p>
            <a:pPr marL="285750" lvl="0" indent="-285750">
              <a:buFont typeface="Arial" panose="020B0604020202020204" pitchFamily="34" charset="0"/>
              <a:buChar char="•"/>
            </a:pPr>
            <a:r>
              <a:rPr lang="en-US" sz="1600" b="0" i="0" dirty="0">
                <a:solidFill>
                  <a:srgbClr val="24292E"/>
                </a:solidFill>
                <a:effectLst/>
                <a:latin typeface="+mn-lt"/>
              </a:rPr>
              <a:t>The Spark created databases and all their tables become visible in any of the Azure Synapse workspace Spark pool instances and can be used from any of the Spark jobs provided necessary permissions are provided.</a:t>
            </a:r>
          </a:p>
          <a:p>
            <a:pPr marL="285750" lvl="0" indent="-285750">
              <a:buFont typeface="Arial" panose="020B0604020202020204" pitchFamily="34" charset="0"/>
              <a:buChar char="•"/>
            </a:pPr>
            <a:r>
              <a:rPr lang="en-US" sz="1600" dirty="0">
                <a:solidFill>
                  <a:srgbClr val="24292E"/>
                </a:solidFill>
                <a:latin typeface="+mn-lt"/>
              </a:rPr>
              <a:t>Databases are created automatically in the serverless SQL pool metadata.</a:t>
            </a:r>
          </a:p>
          <a:p>
            <a:pPr marL="285750" lvl="0" indent="-285750">
              <a:buFont typeface="Arial" panose="020B0604020202020204" pitchFamily="34" charset="0"/>
              <a:buChar char="•"/>
            </a:pPr>
            <a:r>
              <a:rPr lang="en-US" sz="1600" dirty="0">
                <a:solidFill>
                  <a:srgbClr val="24292E"/>
                </a:solidFill>
                <a:latin typeface="+mn-lt"/>
              </a:rPr>
              <a:t>The external and managed tables created by Spark job are made accessible as external tables in the serverless SQL pool metadata in the dbo schema of the corresponding database.</a:t>
            </a:r>
          </a:p>
          <a:p>
            <a:pPr marL="285750" lvl="0" indent="-285750">
              <a:buFont typeface="Arial" panose="020B0604020202020204" pitchFamily="34" charset="0"/>
              <a:buChar char="•"/>
            </a:pPr>
            <a:r>
              <a:rPr lang="en-US" sz="1600" dirty="0">
                <a:solidFill>
                  <a:srgbClr val="24292E"/>
                </a:solidFill>
                <a:latin typeface="+mn-lt"/>
              </a:rPr>
              <a:t>Spark created databases and their Parquet-backed tables will be mapped into the SQL pools for which metadata synchronization enabled. </a:t>
            </a:r>
            <a:endParaRPr lang="en-US" sz="1600" b="0" i="0" dirty="0">
              <a:solidFill>
                <a:srgbClr val="24292E"/>
              </a:solidFill>
              <a:effectLst/>
              <a:latin typeface="+mn-lt"/>
            </a:endParaRPr>
          </a:p>
          <a:p>
            <a:pPr lvl="0"/>
            <a:endParaRPr lang="en-US" b="0" i="0" dirty="0">
              <a:solidFill>
                <a:srgbClr val="24292E"/>
              </a:solidFill>
              <a:effectLst/>
              <a:latin typeface="-apple-system"/>
            </a:endParaRPr>
          </a:p>
          <a:p>
            <a:pPr lvl="0"/>
            <a:endParaRPr lang="en-US" dirty="0">
              <a:solidFill>
                <a:srgbClr val="0078D7"/>
              </a:solidFill>
            </a:endParaRPr>
          </a:p>
          <a:p>
            <a:pPr lvl="0"/>
            <a:endParaRPr lang="en-US" dirty="0">
              <a:solidFill>
                <a:srgbClr val="0078D7"/>
              </a:solidFill>
            </a:endParaRP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dirty="0"/>
              <a:t>Metastore</a:t>
            </a:r>
          </a:p>
        </p:txBody>
      </p:sp>
    </p:spTree>
    <p:extLst>
      <p:ext uri="{BB962C8B-B14F-4D97-AF65-F5344CB8AC3E}">
        <p14:creationId xmlns:p14="http://schemas.microsoft.com/office/powerpoint/2010/main" val="182099376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spark.read.sqlanalytics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"sql1.dbo.Tbl1"</a:t>
            </a:r>
            <a:r>
              <a:rPr lang="en-US" sz="1372" dirty="0">
                <a:solidFill>
                  <a:srgbClr val="000000"/>
                </a:solidFill>
                <a:latin typeface="Consolas" panose="020B0609020204030204" pitchFamily="49" charset="0"/>
              </a:rPr>
              <a:t>) </a:t>
            </a:r>
          </a:p>
          <a:p>
            <a:r>
              <a:rPr lang="en-US" sz="1372" dirty="0" err="1">
                <a:solidFill>
                  <a:srgbClr val="000000"/>
                </a:solidFill>
                <a:latin typeface="Consolas" panose="020B0609020204030204" pitchFamily="49" charset="0"/>
              </a:rPr>
              <a:t>df.createOrReplaceTempView</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"tbl1"</a:t>
            </a:r>
            <a:r>
              <a:rPr lang="en-US" sz="1372"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spark.sql</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"SELECT * FROM </a:t>
            </a:r>
            <a:r>
              <a:rPr lang="en-US" sz="1372" dirty="0" err="1">
                <a:solidFill>
                  <a:srgbClr val="A31515"/>
                </a:solidFill>
                <a:latin typeface="Consolas" panose="020B0609020204030204" pitchFamily="49" charset="0"/>
              </a:rPr>
              <a:t>tblnew</a:t>
            </a:r>
            <a:r>
              <a:rPr lang="en-US" sz="1372" dirty="0">
                <a:solidFill>
                  <a:srgbClr val="A31515"/>
                </a:solidFill>
                <a:latin typeface="Consolas" panose="020B0609020204030204" pitchFamily="49" charset="0"/>
              </a:rPr>
              <a:t>"</a:t>
            </a:r>
            <a:r>
              <a:rPr lang="en-US" sz="1372" dirty="0">
                <a:solidFill>
                  <a:srgbClr val="000000"/>
                </a:solidFill>
                <a:latin typeface="Consolas" panose="020B0609020204030204" pitchFamily="49" charset="0"/>
              </a:rPr>
              <a:t>)</a:t>
            </a:r>
          </a:p>
          <a:p>
            <a:r>
              <a:rPr lang="en-US" sz="1372" dirty="0" err="1">
                <a:solidFill>
                  <a:srgbClr val="000000"/>
                </a:solidFill>
                <a:latin typeface="Consolas" panose="020B0609020204030204" pitchFamily="49" charset="0"/>
              </a:rPr>
              <a:t>df.write.sqlanalytics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“sql1.dbo.tbl2"</a:t>
            </a:r>
            <a:r>
              <a:rPr lang="en-US" sz="1372" dirty="0">
                <a:solidFill>
                  <a:srgbClr val="000000"/>
                </a:solidFill>
                <a:latin typeface="Consolas" panose="020B0609020204030204" pitchFamily="49" charset="0"/>
              </a:rPr>
              <a:t>, </a:t>
            </a:r>
            <a:r>
              <a:rPr lang="en-US" sz="1372" dirty="0" err="1">
                <a:solidFill>
                  <a:srgbClr val="000000"/>
                </a:solidFill>
                <a:latin typeface="Consolas" panose="020B0609020204030204" pitchFamily="49" charset="0"/>
              </a:rPr>
              <a:t>Constants.INTERNAL</a:t>
            </a:r>
            <a:r>
              <a:rPr lang="en-US" sz="1372" dirty="0">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2AE368-AFFE-40AD-A5A2-746134C203D4}"/>
              </a:ext>
            </a:extLst>
          </p:cNvPr>
          <p:cNvPicPr>
            <a:picLocks noChangeAspect="1"/>
          </p:cNvPicPr>
          <p:nvPr/>
        </p:nvPicPr>
        <p:blipFill>
          <a:blip r:embed="rId2"/>
          <a:stretch>
            <a:fillRect/>
          </a:stretch>
        </p:blipFill>
        <p:spPr>
          <a:xfrm>
            <a:off x="3167501" y="1552485"/>
            <a:ext cx="8834102" cy="5086989"/>
          </a:xfrm>
          <a:prstGeom prst="rect">
            <a:avLst/>
          </a:prstGeom>
          <a:ln>
            <a:solidFill>
              <a:schemeClr val="tx1"/>
            </a:solidFill>
          </a:ln>
        </p:spPr>
      </p:pic>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113675"/>
            <a:ext cx="10294448" cy="465621"/>
          </a:xfrm>
        </p:spPr>
        <p:txBody>
          <a:bodyPr/>
          <a:lstStyle/>
          <a:p>
            <a:r>
              <a:rPr lang="en-US" sz="1800" dirty="0">
                <a:solidFill>
                  <a:schemeClr val="bg1"/>
                </a:solidFill>
              </a:rPr>
              <a:t>Browse Azure Data Lake Storage Gen2 accounts – filesystems, Azure Data Explorer – clusters, Azure Cosmos DB -containers</a:t>
            </a:r>
            <a:endParaRPr lang="en-US" sz="1600" dirty="0">
              <a:solidFill>
                <a:schemeClr val="bg1"/>
              </a:solidFill>
            </a:endParaRPr>
          </a:p>
        </p:txBody>
      </p:sp>
      <p:sp>
        <p:nvSpPr>
          <p:cNvPr id="6" name="Rectangle 5">
            <a:extLst>
              <a:ext uri="{FF2B5EF4-FFF2-40B4-BE49-F238E27FC236}">
                <a16:creationId xmlns:a16="http://schemas.microsoft.com/office/drawing/2014/main" id="{13E61F6C-A33C-4D21-8341-2A2104F4AFAE}"/>
              </a:ext>
            </a:extLst>
          </p:cNvPr>
          <p:cNvSpPr/>
          <p:nvPr/>
        </p:nvSpPr>
        <p:spPr bwMode="auto">
          <a:xfrm>
            <a:off x="3521708" y="3993672"/>
            <a:ext cx="2189960"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B24CE52-6F6F-4F82-A63D-FE80FEF1674B}"/>
              </a:ext>
            </a:extLst>
          </p:cNvPr>
          <p:cNvSpPr/>
          <p:nvPr/>
        </p:nvSpPr>
        <p:spPr bwMode="auto">
          <a:xfrm>
            <a:off x="3826276" y="4475525"/>
            <a:ext cx="970991"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8D53680C-EEE3-499F-82B7-1F24FBF37FF5}"/>
              </a:ext>
            </a:extLst>
          </p:cNvPr>
          <p:cNvSpPr txBox="1"/>
          <p:nvPr/>
        </p:nvSpPr>
        <p:spPr>
          <a:xfrm>
            <a:off x="922136" y="3816341"/>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ADLS Gen2 Account</a:t>
            </a:r>
          </a:p>
        </p:txBody>
      </p:sp>
      <p:sp>
        <p:nvSpPr>
          <p:cNvPr id="9" name="TextBox 8">
            <a:extLst>
              <a:ext uri="{FF2B5EF4-FFF2-40B4-BE49-F238E27FC236}">
                <a16:creationId xmlns:a16="http://schemas.microsoft.com/office/drawing/2014/main" id="{6AC3C418-E214-41DE-A03A-4600029A9501}"/>
              </a:ext>
            </a:extLst>
          </p:cNvPr>
          <p:cNvSpPr txBox="1"/>
          <p:nvPr/>
        </p:nvSpPr>
        <p:spPr>
          <a:xfrm>
            <a:off x="1332977" y="4594587"/>
            <a:ext cx="1152434"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Container (filesystem)</a:t>
            </a:r>
          </a:p>
        </p:txBody>
      </p:sp>
      <p:cxnSp>
        <p:nvCxnSpPr>
          <p:cNvPr id="11" name="Straight Arrow Connector 10">
            <a:extLst>
              <a:ext uri="{FF2B5EF4-FFF2-40B4-BE49-F238E27FC236}">
                <a16:creationId xmlns:a16="http://schemas.microsoft.com/office/drawing/2014/main" id="{D8A53B76-8CAC-4E1B-BBA8-15E9534DEA79}"/>
              </a:ext>
            </a:extLst>
          </p:cNvPr>
          <p:cNvCxnSpPr>
            <a:cxnSpLocks/>
            <a:stCxn id="2" idx="3"/>
            <a:endCxn id="6" idx="1"/>
          </p:cNvCxnSpPr>
          <p:nvPr/>
        </p:nvCxnSpPr>
        <p:spPr>
          <a:xfrm flipV="1">
            <a:off x="2468522" y="4112735"/>
            <a:ext cx="1053186" cy="1753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24F598D-9824-41B0-8B2F-02248A2F5D54}"/>
              </a:ext>
            </a:extLst>
          </p:cNvPr>
          <p:cNvCxnSpPr>
            <a:cxnSpLocks/>
            <a:stCxn id="9" idx="3"/>
            <a:endCxn id="8" idx="1"/>
          </p:cNvCxnSpPr>
          <p:nvPr/>
        </p:nvCxnSpPr>
        <p:spPr>
          <a:xfrm flipV="1">
            <a:off x="2485411" y="4594588"/>
            <a:ext cx="1340865" cy="31393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6DC05BB-F373-4012-AFCB-816237124F44}"/>
              </a:ext>
            </a:extLst>
          </p:cNvPr>
          <p:cNvSpPr txBox="1"/>
          <p:nvPr/>
        </p:nvSpPr>
        <p:spPr>
          <a:xfrm>
            <a:off x="7584552" y="2646318"/>
            <a:ext cx="1160549" cy="350865"/>
          </a:xfrm>
          <a:prstGeom prst="rect">
            <a:avLst/>
          </a:prstGeom>
          <a:noFill/>
        </p:spPr>
        <p:txBody>
          <a:bodyPr wrap="square" lIns="182880" tIns="91440" rIns="182880" bIns="91440" rtlCol="0">
            <a:spAutoFit/>
          </a:bodyPr>
          <a:lstStyle/>
          <a:p>
            <a:pPr>
              <a:lnSpc>
                <a:spcPct val="90000"/>
              </a:lnSpc>
              <a:spcAft>
                <a:spcPts val="600"/>
              </a:spcAft>
            </a:pPr>
            <a:r>
              <a:rPr lang="en-US" sz="1200" dirty="0">
                <a:solidFill>
                  <a:srgbClr val="FF0000"/>
                </a:solidFill>
              </a:rPr>
              <a:t>File path</a:t>
            </a:r>
          </a:p>
        </p:txBody>
      </p:sp>
      <p:sp>
        <p:nvSpPr>
          <p:cNvPr id="23" name="Rectangle 22">
            <a:extLst>
              <a:ext uri="{FF2B5EF4-FFF2-40B4-BE49-F238E27FC236}">
                <a16:creationId xmlns:a16="http://schemas.microsoft.com/office/drawing/2014/main" id="{11B57224-408A-4A13-B844-2FDD180D7504}"/>
              </a:ext>
            </a:extLst>
          </p:cNvPr>
          <p:cNvSpPr/>
          <p:nvPr/>
        </p:nvSpPr>
        <p:spPr bwMode="auto">
          <a:xfrm>
            <a:off x="6488577" y="2678384"/>
            <a:ext cx="116054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83ADEA7-AB6D-4B26-9FDE-B8F256C47D2A}"/>
              </a:ext>
            </a:extLst>
          </p:cNvPr>
          <p:cNvSpPr/>
          <p:nvPr/>
        </p:nvSpPr>
        <p:spPr bwMode="auto">
          <a:xfrm>
            <a:off x="3521708" y="3498296"/>
            <a:ext cx="2189959"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08E66697-8145-4226-BE74-8F4202A0E012}"/>
              </a:ext>
            </a:extLst>
          </p:cNvPr>
          <p:cNvSpPr txBox="1"/>
          <p:nvPr/>
        </p:nvSpPr>
        <p:spPr>
          <a:xfrm>
            <a:off x="922136" y="3020686"/>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Azure Data Explorer </a:t>
            </a:r>
          </a:p>
        </p:txBody>
      </p:sp>
      <p:cxnSp>
        <p:nvCxnSpPr>
          <p:cNvPr id="19" name="Straight Arrow Connector 18">
            <a:extLst>
              <a:ext uri="{FF2B5EF4-FFF2-40B4-BE49-F238E27FC236}">
                <a16:creationId xmlns:a16="http://schemas.microsoft.com/office/drawing/2014/main" id="{76D3BFBD-7591-40B1-9F19-1DB7DE52C592}"/>
              </a:ext>
            </a:extLst>
          </p:cNvPr>
          <p:cNvCxnSpPr>
            <a:cxnSpLocks/>
            <a:stCxn id="17" idx="3"/>
            <a:endCxn id="16" idx="1"/>
          </p:cNvCxnSpPr>
          <p:nvPr/>
        </p:nvCxnSpPr>
        <p:spPr>
          <a:xfrm>
            <a:off x="2468522" y="3334618"/>
            <a:ext cx="1053186" cy="2827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5B92CF0-A040-4E1F-8E5B-D8D0E9501711}"/>
              </a:ext>
            </a:extLst>
          </p:cNvPr>
          <p:cNvSpPr/>
          <p:nvPr/>
        </p:nvSpPr>
        <p:spPr bwMode="auto">
          <a:xfrm>
            <a:off x="3521708" y="3197886"/>
            <a:ext cx="218995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EC0A7CC7-F121-46F1-A2CD-4ED3E54441EB}"/>
              </a:ext>
            </a:extLst>
          </p:cNvPr>
          <p:cNvSpPr txBox="1"/>
          <p:nvPr/>
        </p:nvSpPr>
        <p:spPr>
          <a:xfrm>
            <a:off x="983542" y="2215319"/>
            <a:ext cx="1650588"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Cosmos DB Analytical Store</a:t>
            </a:r>
          </a:p>
        </p:txBody>
      </p:sp>
      <p:cxnSp>
        <p:nvCxnSpPr>
          <p:cNvPr id="29" name="Straight Arrow Connector 28">
            <a:extLst>
              <a:ext uri="{FF2B5EF4-FFF2-40B4-BE49-F238E27FC236}">
                <a16:creationId xmlns:a16="http://schemas.microsoft.com/office/drawing/2014/main" id="{97114190-BBC8-4322-98F1-75F0DB4158B7}"/>
              </a:ext>
            </a:extLst>
          </p:cNvPr>
          <p:cNvCxnSpPr>
            <a:cxnSpLocks/>
            <a:stCxn id="27" idx="3"/>
            <a:endCxn id="21" idx="1"/>
          </p:cNvCxnSpPr>
          <p:nvPr/>
        </p:nvCxnSpPr>
        <p:spPr>
          <a:xfrm>
            <a:off x="2634130" y="2529251"/>
            <a:ext cx="887578" cy="78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1369037D-5823-42FE-A3EF-2B0EFB0899F6}"/>
              </a:ext>
            </a:extLst>
          </p:cNvPr>
          <p:cNvGrpSpPr/>
          <p:nvPr/>
        </p:nvGrpSpPr>
        <p:grpSpPr>
          <a:xfrm>
            <a:off x="0" y="277666"/>
            <a:ext cx="4751388" cy="729391"/>
            <a:chOff x="0" y="1540386"/>
            <a:chExt cx="4751388" cy="729391"/>
          </a:xfrm>
        </p:grpSpPr>
        <p:sp>
          <p:nvSpPr>
            <p:cNvPr id="25" name="Title 1">
              <a:extLst>
                <a:ext uri="{FF2B5EF4-FFF2-40B4-BE49-F238E27FC236}">
                  <a16:creationId xmlns:a16="http://schemas.microsoft.com/office/drawing/2014/main" id="{69FBE442-92A6-4152-878A-1FA53D596024}"/>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Data hub - Linked</a:t>
              </a:r>
            </a:p>
          </p:txBody>
        </p:sp>
        <p:cxnSp>
          <p:nvCxnSpPr>
            <p:cNvPr id="26" name="Straight Connector 25">
              <a:extLst>
                <a:ext uri="{FF2B5EF4-FFF2-40B4-BE49-F238E27FC236}">
                  <a16:creationId xmlns:a16="http://schemas.microsoft.com/office/drawing/2014/main" id="{A693D963-7883-4F57-AA62-E0CF871269AC}"/>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1777201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314D415-944D-4A65-B628-8827EC4F57C7}"/>
              </a:ext>
            </a:extLst>
          </p:cNvPr>
          <p:cNvPicPr>
            <a:picLocks noChangeAspect="1"/>
          </p:cNvPicPr>
          <p:nvPr/>
        </p:nvPicPr>
        <p:blipFill>
          <a:blip r:embed="rId2"/>
          <a:stretch>
            <a:fillRect/>
          </a:stretch>
        </p:blipFill>
        <p:spPr>
          <a:xfrm>
            <a:off x="6945130" y="2263626"/>
            <a:ext cx="3588105" cy="568999"/>
          </a:xfrm>
          <a:prstGeom prst="rect">
            <a:avLst/>
          </a:prstGeom>
        </p:spPr>
      </p:pic>
      <p:grpSp>
        <p:nvGrpSpPr>
          <p:cNvPr id="1078" name="Group 1077">
            <a:extLst>
              <a:ext uri="{FF2B5EF4-FFF2-40B4-BE49-F238E27FC236}">
                <a16:creationId xmlns:a16="http://schemas.microsoft.com/office/drawing/2014/main" id="{7F27D379-5B47-41EC-816B-98EE7A3C96D0}"/>
              </a:ext>
            </a:extLst>
          </p:cNvPr>
          <p:cNvGrpSpPr/>
          <p:nvPr/>
        </p:nvGrpSpPr>
        <p:grpSpPr>
          <a:xfrm>
            <a:off x="6965629" y="3490993"/>
            <a:ext cx="3645665" cy="2634712"/>
            <a:chOff x="6965628" y="3490993"/>
            <a:chExt cx="3645665" cy="2634712"/>
          </a:xfrm>
        </p:grpSpPr>
        <p:pic>
          <p:nvPicPr>
            <p:cNvPr id="21" name="Picture 4" descr="Image result for apache spark">
              <a:extLst>
                <a:ext uri="{FF2B5EF4-FFF2-40B4-BE49-F238E27FC236}">
                  <a16:creationId xmlns:a16="http://schemas.microsoft.com/office/drawing/2014/main" id="{BD0F20F8-CE91-4CB9-88BC-FEF0C28890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8816" y="3980025"/>
              <a:ext cx="952477" cy="4944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Diagram 21">
              <a:extLst>
                <a:ext uri="{FF2B5EF4-FFF2-40B4-BE49-F238E27FC236}">
                  <a16:creationId xmlns:a16="http://schemas.microsoft.com/office/drawing/2014/main" id="{452FBD71-29CA-4BD2-8D40-EEA7883893F1}"/>
                </a:ext>
              </a:extLst>
            </p:cNvPr>
            <p:cNvGraphicFramePr/>
            <p:nvPr/>
          </p:nvGraphicFramePr>
          <p:xfrm>
            <a:off x="6965628" y="3490993"/>
            <a:ext cx="3511226" cy="2634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graphicFrame>
        <p:nvGraphicFramePr>
          <p:cNvPr id="24" name="Diagram 23">
            <a:extLst>
              <a:ext uri="{FF2B5EF4-FFF2-40B4-BE49-F238E27FC236}">
                <a16:creationId xmlns:a16="http://schemas.microsoft.com/office/drawing/2014/main" id="{AC85FE41-406F-4C72-9E0D-0EA86AF2F57B}"/>
              </a:ext>
            </a:extLst>
          </p:cNvPr>
          <p:cNvGraphicFramePr/>
          <p:nvPr/>
        </p:nvGraphicFramePr>
        <p:xfrm>
          <a:off x="1234697" y="3490993"/>
          <a:ext cx="3511227" cy="26347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6" name="Picture 25">
            <a:extLst>
              <a:ext uri="{FF2B5EF4-FFF2-40B4-BE49-F238E27FC236}">
                <a16:creationId xmlns:a16="http://schemas.microsoft.com/office/drawing/2014/main" id="{6235A2A6-3B57-4995-A429-43FB8CA948E7}"/>
              </a:ext>
            </a:extLst>
          </p:cNvPr>
          <p:cNvPicPr>
            <a:picLocks noChangeAspect="1"/>
          </p:cNvPicPr>
          <p:nvPr/>
        </p:nvPicPr>
        <p:blipFill>
          <a:blip r:embed="rId2"/>
          <a:stretch>
            <a:fillRect/>
          </a:stretch>
        </p:blipFill>
        <p:spPr>
          <a:xfrm>
            <a:off x="4048190" y="5348246"/>
            <a:ext cx="3588105" cy="568999"/>
          </a:xfrm>
          <a:prstGeom prst="rect">
            <a:avLst/>
          </a:prstGeom>
        </p:spPr>
      </p:pic>
      <p:sp>
        <p:nvSpPr>
          <p:cNvPr id="29" name="TextBox 28">
            <a:extLst>
              <a:ext uri="{FF2B5EF4-FFF2-40B4-BE49-F238E27FC236}">
                <a16:creationId xmlns:a16="http://schemas.microsoft.com/office/drawing/2014/main" id="{D33AB850-4771-425E-8E86-A1A65EE071BD}"/>
              </a:ext>
            </a:extLst>
          </p:cNvPr>
          <p:cNvSpPr txBox="1"/>
          <p:nvPr/>
        </p:nvSpPr>
        <p:spPr>
          <a:xfrm>
            <a:off x="4113529" y="5963189"/>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User Provisioned Workspace-Default Data Lake</a:t>
            </a:r>
          </a:p>
        </p:txBody>
      </p:sp>
      <p:grpSp>
        <p:nvGrpSpPr>
          <p:cNvPr id="1079" name="Group 1078">
            <a:extLst>
              <a:ext uri="{FF2B5EF4-FFF2-40B4-BE49-F238E27FC236}">
                <a16:creationId xmlns:a16="http://schemas.microsoft.com/office/drawing/2014/main" id="{E5E1D725-46CE-4B3B-A30F-3B4949172903}"/>
              </a:ext>
            </a:extLst>
          </p:cNvPr>
          <p:cNvGrpSpPr/>
          <p:nvPr/>
        </p:nvGrpSpPr>
        <p:grpSpPr>
          <a:xfrm>
            <a:off x="3306306" y="4181082"/>
            <a:ext cx="5098941" cy="442586"/>
            <a:chOff x="3306305" y="4181076"/>
            <a:chExt cx="5098941" cy="442585"/>
          </a:xfrm>
        </p:grpSpPr>
        <p:sp>
          <p:nvSpPr>
            <p:cNvPr id="25" name="Arrow: Left-Right 24">
              <a:extLst>
                <a:ext uri="{FF2B5EF4-FFF2-40B4-BE49-F238E27FC236}">
                  <a16:creationId xmlns:a16="http://schemas.microsoft.com/office/drawing/2014/main" id="{3BCC6491-A528-4675-AA89-572CD44326BB}"/>
                </a:ext>
              </a:extLst>
            </p:cNvPr>
            <p:cNvSpPr/>
            <p:nvPr/>
          </p:nvSpPr>
          <p:spPr>
            <a:xfrm>
              <a:off x="3306305" y="4577942"/>
              <a:ext cx="5098941" cy="45719"/>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grpSp>
          <p:nvGrpSpPr>
            <p:cNvPr id="1069" name="Group 1068">
              <a:extLst>
                <a:ext uri="{FF2B5EF4-FFF2-40B4-BE49-F238E27FC236}">
                  <a16:creationId xmlns:a16="http://schemas.microsoft.com/office/drawing/2014/main" id="{AC77F96F-34BB-46FF-B09D-BBE93AB83E93}"/>
                </a:ext>
              </a:extLst>
            </p:cNvPr>
            <p:cNvGrpSpPr/>
            <p:nvPr/>
          </p:nvGrpSpPr>
          <p:grpSpPr>
            <a:xfrm>
              <a:off x="4439093" y="4181076"/>
              <a:ext cx="3883830" cy="321812"/>
              <a:chOff x="4439093" y="4181076"/>
              <a:chExt cx="3883830" cy="321812"/>
            </a:xfrm>
          </p:grpSpPr>
          <p:sp>
            <p:nvSpPr>
              <p:cNvPr id="27" name="TextBox 26">
                <a:extLst>
                  <a:ext uri="{FF2B5EF4-FFF2-40B4-BE49-F238E27FC236}">
                    <a16:creationId xmlns:a16="http://schemas.microsoft.com/office/drawing/2014/main" id="{B2664613-7541-4478-AF17-66C697B6C6BC}"/>
                  </a:ext>
                </a:extLst>
              </p:cNvPr>
              <p:cNvSpPr txBox="1"/>
              <p:nvPr/>
            </p:nvSpPr>
            <p:spPr>
              <a:xfrm>
                <a:off x="4734818" y="4181076"/>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JDBC to issue CETAS + send filters/projections</a:t>
                </a:r>
              </a:p>
            </p:txBody>
          </p:sp>
          <p:sp>
            <p:nvSpPr>
              <p:cNvPr id="35" name="Oval 34">
                <a:extLst>
                  <a:ext uri="{FF2B5EF4-FFF2-40B4-BE49-F238E27FC236}">
                    <a16:creationId xmlns:a16="http://schemas.microsoft.com/office/drawing/2014/main" id="{4C89298F-1CE2-4D27-B6CA-51D432BD2142}"/>
                  </a:ext>
                </a:extLst>
              </p:cNvPr>
              <p:cNvSpPr/>
              <p:nvPr/>
            </p:nvSpPr>
            <p:spPr>
              <a:xfrm>
                <a:off x="4439093" y="418419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grpSp>
      <p:grpSp>
        <p:nvGrpSpPr>
          <p:cNvPr id="1070" name="Group 1069">
            <a:extLst>
              <a:ext uri="{FF2B5EF4-FFF2-40B4-BE49-F238E27FC236}">
                <a16:creationId xmlns:a16="http://schemas.microsoft.com/office/drawing/2014/main" id="{FE05A243-5AA1-4E27-AD3A-5327E906E345}"/>
              </a:ext>
            </a:extLst>
          </p:cNvPr>
          <p:cNvGrpSpPr/>
          <p:nvPr/>
        </p:nvGrpSpPr>
        <p:grpSpPr>
          <a:xfrm>
            <a:off x="-57714" y="5013778"/>
            <a:ext cx="2533067" cy="841916"/>
            <a:chOff x="-57713" y="5013774"/>
            <a:chExt cx="2533066" cy="841915"/>
          </a:xfrm>
        </p:grpSpPr>
        <p:sp>
          <p:nvSpPr>
            <p:cNvPr id="32" name="Rectangle 31">
              <a:extLst>
                <a:ext uri="{FF2B5EF4-FFF2-40B4-BE49-F238E27FC236}">
                  <a16:creationId xmlns:a16="http://schemas.microsoft.com/office/drawing/2014/main" id="{A611F8D3-46CB-4019-A32B-11F8C0B26E77}"/>
                </a:ext>
              </a:extLst>
            </p:cNvPr>
            <p:cNvSpPr/>
            <p:nvPr/>
          </p:nvSpPr>
          <p:spPr>
            <a:xfrm>
              <a:off x="-57713" y="5332469"/>
              <a:ext cx="2533066" cy="523220"/>
            </a:xfrm>
            <a:prstGeom prst="rect">
              <a:avLst/>
            </a:prstGeom>
          </p:spPr>
          <p:txBody>
            <a:bodyPr wrap="square">
              <a:spAutoFit/>
            </a:bodyPr>
            <a:lstStyle/>
            <a:p>
              <a:pPr defTabSz="914377"/>
              <a:r>
                <a:rPr lang="en-US" sz="1400">
                  <a:solidFill>
                    <a:prstClr val="black"/>
                  </a:solidFill>
                  <a:latin typeface="Calibri" panose="020F0502020204030204"/>
                </a:rPr>
                <a:t>Apply any Filters/Projections</a:t>
              </a:r>
            </a:p>
            <a:p>
              <a:pPr defTabSz="914377"/>
              <a:r>
                <a:rPr lang="en-US" sz="1400">
                  <a:solidFill>
                    <a:prstClr val="black"/>
                  </a:solidFill>
                  <a:latin typeface="Calibri" panose="020F0502020204030204"/>
                </a:rPr>
                <a:t>DW exports the data in </a:t>
              </a:r>
              <a:r>
                <a:rPr lang="en-US" sz="1400" b="1">
                  <a:solidFill>
                    <a:prstClr val="black"/>
                  </a:solidFill>
                  <a:latin typeface="Calibri" panose="020F0502020204030204"/>
                </a:rPr>
                <a:t>parallel</a:t>
              </a:r>
            </a:p>
          </p:txBody>
        </p:sp>
        <p:sp>
          <p:nvSpPr>
            <p:cNvPr id="39" name="Oval 38">
              <a:extLst>
                <a:ext uri="{FF2B5EF4-FFF2-40B4-BE49-F238E27FC236}">
                  <a16:creationId xmlns:a16="http://schemas.microsoft.com/office/drawing/2014/main" id="{751FB020-1C54-4C64-99D2-F0D558A81975}"/>
                </a:ext>
              </a:extLst>
            </p:cNvPr>
            <p:cNvSpPr/>
            <p:nvPr/>
          </p:nvSpPr>
          <p:spPr>
            <a:xfrm>
              <a:off x="447418" y="5013774"/>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grpSp>
      <p:grpSp>
        <p:nvGrpSpPr>
          <p:cNvPr id="1068" name="Group 1067">
            <a:extLst>
              <a:ext uri="{FF2B5EF4-FFF2-40B4-BE49-F238E27FC236}">
                <a16:creationId xmlns:a16="http://schemas.microsoft.com/office/drawing/2014/main" id="{47483164-9529-4CF4-8AB6-C5D819F3DC17}"/>
              </a:ext>
            </a:extLst>
          </p:cNvPr>
          <p:cNvGrpSpPr/>
          <p:nvPr/>
        </p:nvGrpSpPr>
        <p:grpSpPr>
          <a:xfrm>
            <a:off x="9138233" y="4463158"/>
            <a:ext cx="2724504" cy="330530"/>
            <a:chOff x="9138232" y="4463142"/>
            <a:chExt cx="2724504" cy="330529"/>
          </a:xfrm>
        </p:grpSpPr>
        <p:sp>
          <p:nvSpPr>
            <p:cNvPr id="33" name="Rectangle 32">
              <a:extLst>
                <a:ext uri="{FF2B5EF4-FFF2-40B4-BE49-F238E27FC236}">
                  <a16:creationId xmlns:a16="http://schemas.microsoft.com/office/drawing/2014/main" id="{268A9DD5-A4ED-46F6-8A73-9D396DA1FBB9}"/>
                </a:ext>
              </a:extLst>
            </p:cNvPr>
            <p:cNvSpPr/>
            <p:nvPr/>
          </p:nvSpPr>
          <p:spPr>
            <a:xfrm>
              <a:off x="9405588" y="4485895"/>
              <a:ext cx="2457148" cy="307776"/>
            </a:xfrm>
            <a:prstGeom prst="rect">
              <a:avLst/>
            </a:prstGeom>
          </p:spPr>
          <p:txBody>
            <a:bodyPr wrap="none">
              <a:spAutoFit/>
            </a:bodyPr>
            <a:lstStyle/>
            <a:p>
              <a:pPr defTabSz="914377"/>
              <a:r>
                <a:rPr lang="en-US" sz="1400">
                  <a:solidFill>
                    <a:prstClr val="black"/>
                  </a:solidFill>
                  <a:latin typeface="Calibri" panose="020F0502020204030204"/>
                </a:rPr>
                <a:t>Spark reads the data in </a:t>
              </a:r>
              <a:r>
                <a:rPr lang="en-US" sz="1400" b="1">
                  <a:solidFill>
                    <a:prstClr val="black"/>
                  </a:solidFill>
                  <a:latin typeface="Calibri" panose="020F0502020204030204"/>
                </a:rPr>
                <a:t>parallel</a:t>
              </a:r>
            </a:p>
          </p:txBody>
        </p:sp>
        <p:sp>
          <p:nvSpPr>
            <p:cNvPr id="40" name="Oval 39">
              <a:extLst>
                <a:ext uri="{FF2B5EF4-FFF2-40B4-BE49-F238E27FC236}">
                  <a16:creationId xmlns:a16="http://schemas.microsoft.com/office/drawing/2014/main" id="{B9EF3B84-EC66-499A-B197-5EF1EFBF6C62}"/>
                </a:ext>
              </a:extLst>
            </p:cNvPr>
            <p:cNvSpPr/>
            <p:nvPr/>
          </p:nvSpPr>
          <p:spPr>
            <a:xfrm>
              <a:off x="9138232" y="446314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grpSp>
        <p:nvGrpSpPr>
          <p:cNvPr id="1075" name="Group 1074">
            <a:extLst>
              <a:ext uri="{FF2B5EF4-FFF2-40B4-BE49-F238E27FC236}">
                <a16:creationId xmlns:a16="http://schemas.microsoft.com/office/drawing/2014/main" id="{2F1500F5-15AB-498D-AE7F-86904453165F}"/>
              </a:ext>
            </a:extLst>
          </p:cNvPr>
          <p:cNvGrpSpPr/>
          <p:nvPr/>
        </p:nvGrpSpPr>
        <p:grpSpPr>
          <a:xfrm>
            <a:off x="2238135" y="5237315"/>
            <a:ext cx="1795879" cy="519416"/>
            <a:chOff x="2238134" y="5237315"/>
            <a:chExt cx="1795879" cy="519416"/>
          </a:xfrm>
        </p:grpSpPr>
        <p:cxnSp>
          <p:nvCxnSpPr>
            <p:cNvPr id="48" name="Connector: Elbow 47">
              <a:extLst>
                <a:ext uri="{FF2B5EF4-FFF2-40B4-BE49-F238E27FC236}">
                  <a16:creationId xmlns:a16="http://schemas.microsoft.com/office/drawing/2014/main" id="{B8F9DAB1-608D-4055-851C-D4C446DD8016}"/>
                </a:ext>
              </a:extLst>
            </p:cNvPr>
            <p:cNvCxnSpPr>
              <a:cxnSpLocks/>
            </p:cNvCxnSpPr>
            <p:nvPr/>
          </p:nvCxnSpPr>
          <p:spPr>
            <a:xfrm>
              <a:off x="2419646" y="5253829"/>
              <a:ext cx="1600191" cy="378916"/>
            </a:xfrm>
            <a:prstGeom prst="bentConnector3">
              <a:avLst>
                <a:gd name="adj1" fmla="val 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8469A11C-650C-4B8F-AB7F-DF33D83DAD37}"/>
                </a:ext>
              </a:extLst>
            </p:cNvPr>
            <p:cNvCxnSpPr>
              <a:cxnSpLocks/>
            </p:cNvCxnSpPr>
            <p:nvPr/>
          </p:nvCxnSpPr>
          <p:spPr>
            <a:xfrm>
              <a:off x="2955802" y="5237315"/>
              <a:ext cx="1064035" cy="282803"/>
            </a:xfrm>
            <a:prstGeom prst="bentConnector3">
              <a:avLst>
                <a:gd name="adj1" fmla="val 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6EA5197-DCF2-49D8-BF9B-2B0BB0189A48}"/>
                </a:ext>
              </a:extLst>
            </p:cNvPr>
            <p:cNvCxnSpPr>
              <a:cxnSpLocks/>
            </p:cNvCxnSpPr>
            <p:nvPr/>
          </p:nvCxnSpPr>
          <p:spPr>
            <a:xfrm>
              <a:off x="2238134" y="5237315"/>
              <a:ext cx="1781703" cy="519416"/>
            </a:xfrm>
            <a:prstGeom prst="bentConnector3">
              <a:avLst>
                <a:gd name="adj1" fmla="val 1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AD85DEF-711B-4BF4-91CF-57B604E2CC91}"/>
                </a:ext>
              </a:extLst>
            </p:cNvPr>
            <p:cNvCxnSpPr>
              <a:cxnSpLocks/>
            </p:cNvCxnSpPr>
            <p:nvPr/>
          </p:nvCxnSpPr>
          <p:spPr>
            <a:xfrm>
              <a:off x="3528275" y="5237315"/>
              <a:ext cx="505738" cy="195688"/>
            </a:xfrm>
            <a:prstGeom prst="bentConnector3">
              <a:avLst>
                <a:gd name="adj1" fmla="val 594"/>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76" name="Group 1075">
            <a:extLst>
              <a:ext uri="{FF2B5EF4-FFF2-40B4-BE49-F238E27FC236}">
                <a16:creationId xmlns:a16="http://schemas.microsoft.com/office/drawing/2014/main" id="{8D64C482-7D1E-488B-A165-3787B74A1BAC}"/>
              </a:ext>
            </a:extLst>
          </p:cNvPr>
          <p:cNvGrpSpPr/>
          <p:nvPr/>
        </p:nvGrpSpPr>
        <p:grpSpPr>
          <a:xfrm>
            <a:off x="7650127" y="5219592"/>
            <a:ext cx="2597159" cy="573209"/>
            <a:chOff x="7650126" y="5219590"/>
            <a:chExt cx="2597159" cy="573209"/>
          </a:xfrm>
        </p:grpSpPr>
        <p:cxnSp>
          <p:nvCxnSpPr>
            <p:cNvPr id="76" name="Connector: Elbow 75">
              <a:extLst>
                <a:ext uri="{FF2B5EF4-FFF2-40B4-BE49-F238E27FC236}">
                  <a16:creationId xmlns:a16="http://schemas.microsoft.com/office/drawing/2014/main" id="{EA8DDC56-3E2B-4F12-AF2D-E6717230E417}"/>
                </a:ext>
              </a:extLst>
            </p:cNvPr>
            <p:cNvCxnSpPr>
              <a:cxnSpLocks/>
            </p:cNvCxnSpPr>
            <p:nvPr/>
          </p:nvCxnSpPr>
          <p:spPr>
            <a:xfrm rot="10800000" flipV="1">
              <a:off x="7655861" y="5219590"/>
              <a:ext cx="2591424" cy="573209"/>
            </a:xfrm>
            <a:prstGeom prst="bentConnector3">
              <a:avLst>
                <a:gd name="adj1" fmla="val -56"/>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7" name="Connector: Elbow 76">
              <a:extLst>
                <a:ext uri="{FF2B5EF4-FFF2-40B4-BE49-F238E27FC236}">
                  <a16:creationId xmlns:a16="http://schemas.microsoft.com/office/drawing/2014/main" id="{0C13DABF-5F51-42AC-9AF7-6B9D8D589833}"/>
                </a:ext>
              </a:extLst>
            </p:cNvPr>
            <p:cNvCxnSpPr>
              <a:cxnSpLocks/>
            </p:cNvCxnSpPr>
            <p:nvPr/>
          </p:nvCxnSpPr>
          <p:spPr>
            <a:xfrm rot="10800000" flipV="1">
              <a:off x="7650126" y="5234852"/>
              <a:ext cx="377454" cy="226787"/>
            </a:xfrm>
            <a:prstGeom prst="bentConnector3">
              <a:avLst>
                <a:gd name="adj1" fmla="val -704"/>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8" name="Connector: Elbow 77">
              <a:extLst>
                <a:ext uri="{FF2B5EF4-FFF2-40B4-BE49-F238E27FC236}">
                  <a16:creationId xmlns:a16="http://schemas.microsoft.com/office/drawing/2014/main" id="{9DC73120-44B7-40AD-A206-334089997414}"/>
                </a:ext>
              </a:extLst>
            </p:cNvPr>
            <p:cNvCxnSpPr>
              <a:cxnSpLocks/>
            </p:cNvCxnSpPr>
            <p:nvPr/>
          </p:nvCxnSpPr>
          <p:spPr>
            <a:xfrm rot="10800000" flipV="1">
              <a:off x="7650126" y="5219592"/>
              <a:ext cx="1301996" cy="341235"/>
            </a:xfrm>
            <a:prstGeom prst="bentConnector3">
              <a:avLst>
                <a:gd name="adj1" fmla="val -22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9" name="Connector: Elbow 78">
              <a:extLst>
                <a:ext uri="{FF2B5EF4-FFF2-40B4-BE49-F238E27FC236}">
                  <a16:creationId xmlns:a16="http://schemas.microsoft.com/office/drawing/2014/main" id="{90017D6E-ADE2-40D8-95BB-FE99E54BF050}"/>
                </a:ext>
              </a:extLst>
            </p:cNvPr>
            <p:cNvCxnSpPr>
              <a:cxnSpLocks/>
            </p:cNvCxnSpPr>
            <p:nvPr/>
          </p:nvCxnSpPr>
          <p:spPr>
            <a:xfrm rot="10800000" flipV="1">
              <a:off x="7650470" y="5219593"/>
              <a:ext cx="1794592" cy="426819"/>
            </a:xfrm>
            <a:prstGeom prst="bentConnector3">
              <a:avLst>
                <a:gd name="adj1" fmla="val 232"/>
              </a:avLst>
            </a:prstGeom>
            <a:ln>
              <a:tailEnd type="triangle"/>
            </a:ln>
          </p:spPr>
          <p:style>
            <a:lnRef idx="1">
              <a:schemeClr val="accent2"/>
            </a:lnRef>
            <a:fillRef idx="0">
              <a:schemeClr val="accent2"/>
            </a:fillRef>
            <a:effectRef idx="0">
              <a:schemeClr val="accent2"/>
            </a:effectRef>
            <a:fontRef idx="minor">
              <a:schemeClr val="tx1"/>
            </a:fontRef>
          </p:style>
        </p:cxnSp>
      </p:grpSp>
      <p:cxnSp>
        <p:nvCxnSpPr>
          <p:cNvPr id="114" name="Straight Connector 113">
            <a:extLst>
              <a:ext uri="{FF2B5EF4-FFF2-40B4-BE49-F238E27FC236}">
                <a16:creationId xmlns:a16="http://schemas.microsoft.com/office/drawing/2014/main" id="{C8686442-09DA-4BC4-BBE2-A09BEBE8D366}"/>
              </a:ext>
            </a:extLst>
          </p:cNvPr>
          <p:cNvCxnSpPr>
            <a:cxnSpLocks/>
          </p:cNvCxnSpPr>
          <p:nvPr/>
        </p:nvCxnSpPr>
        <p:spPr>
          <a:xfrm>
            <a:off x="318978" y="3285807"/>
            <a:ext cx="11227981" cy="0"/>
          </a:xfrm>
          <a:prstGeom prst="line">
            <a:avLst/>
          </a:prstGeom>
          <a:ln w="19050">
            <a:prstDash val="dash"/>
          </a:ln>
        </p:spPr>
        <p:style>
          <a:lnRef idx="1">
            <a:schemeClr val="dk1"/>
          </a:lnRef>
          <a:fillRef idx="0">
            <a:schemeClr val="dk1"/>
          </a:fillRef>
          <a:effectRef idx="0">
            <a:schemeClr val="dk1"/>
          </a:effectRef>
          <a:fontRef idx="minor">
            <a:schemeClr val="tx1"/>
          </a:fontRef>
        </p:style>
      </p:cxnSp>
      <p:graphicFrame>
        <p:nvGraphicFramePr>
          <p:cNvPr id="13" name="Diagram 12">
            <a:extLst>
              <a:ext uri="{FF2B5EF4-FFF2-40B4-BE49-F238E27FC236}">
                <a16:creationId xmlns:a16="http://schemas.microsoft.com/office/drawing/2014/main" id="{82FB1CF6-D199-41B3-B11E-7B430A544F2D}"/>
              </a:ext>
            </a:extLst>
          </p:cNvPr>
          <p:cNvGraphicFramePr/>
          <p:nvPr/>
        </p:nvGraphicFramePr>
        <p:xfrm>
          <a:off x="1283249" y="527108"/>
          <a:ext cx="3511226" cy="26347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1067" name="Group 1066">
            <a:extLst>
              <a:ext uri="{FF2B5EF4-FFF2-40B4-BE49-F238E27FC236}">
                <a16:creationId xmlns:a16="http://schemas.microsoft.com/office/drawing/2014/main" id="{AB1E96F4-8B73-4628-A209-8A075CF4B101}"/>
              </a:ext>
            </a:extLst>
          </p:cNvPr>
          <p:cNvGrpSpPr/>
          <p:nvPr/>
        </p:nvGrpSpPr>
        <p:grpSpPr>
          <a:xfrm>
            <a:off x="7015589" y="1480778"/>
            <a:ext cx="3446513" cy="714036"/>
            <a:chOff x="7015588" y="1480777"/>
            <a:chExt cx="3446513" cy="714036"/>
          </a:xfrm>
        </p:grpSpPr>
        <p:sp>
          <p:nvSpPr>
            <p:cNvPr id="1027" name="Freeform: Shape 1026">
              <a:extLst>
                <a:ext uri="{FF2B5EF4-FFF2-40B4-BE49-F238E27FC236}">
                  <a16:creationId xmlns:a16="http://schemas.microsoft.com/office/drawing/2014/main" id="{812E6BD9-59AC-44A8-8255-C298FFDB1542}"/>
                </a:ext>
              </a:extLst>
            </p:cNvPr>
            <p:cNvSpPr/>
            <p:nvPr/>
          </p:nvSpPr>
          <p:spPr>
            <a:xfrm>
              <a:off x="8769792" y="1781344"/>
              <a:ext cx="1454745" cy="126238"/>
            </a:xfrm>
            <a:custGeom>
              <a:avLst/>
              <a:gdLst/>
              <a:ahLst/>
              <a:cxnLst/>
              <a:rect l="0" t="0" r="0" b="0"/>
              <a:pathLst>
                <a:path>
                  <a:moveTo>
                    <a:pt x="0" y="0"/>
                  </a:moveTo>
                  <a:lnTo>
                    <a:pt x="0" y="63119"/>
                  </a:lnTo>
                  <a:lnTo>
                    <a:pt x="1454745" y="63119"/>
                  </a:lnTo>
                  <a:lnTo>
                    <a:pt x="1454745"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29" name="Freeform: Shape 1028">
              <a:extLst>
                <a:ext uri="{FF2B5EF4-FFF2-40B4-BE49-F238E27FC236}">
                  <a16:creationId xmlns:a16="http://schemas.microsoft.com/office/drawing/2014/main" id="{2A41DB86-74D4-4F63-8255-FAB9F959C295}"/>
                </a:ext>
              </a:extLst>
            </p:cNvPr>
            <p:cNvSpPr/>
            <p:nvPr/>
          </p:nvSpPr>
          <p:spPr>
            <a:xfrm>
              <a:off x="8769792" y="1781344"/>
              <a:ext cx="727372" cy="126238"/>
            </a:xfrm>
            <a:custGeom>
              <a:avLst/>
              <a:gdLst/>
              <a:ahLst/>
              <a:cxnLst/>
              <a:rect l="0" t="0" r="0" b="0"/>
              <a:pathLst>
                <a:path>
                  <a:moveTo>
                    <a:pt x="0" y="0"/>
                  </a:moveTo>
                  <a:lnTo>
                    <a:pt x="0" y="63119"/>
                  </a:lnTo>
                  <a:lnTo>
                    <a:pt x="727372" y="63119"/>
                  </a:lnTo>
                  <a:lnTo>
                    <a:pt x="727372"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1" name="Freeform: Shape 1030">
              <a:extLst>
                <a:ext uri="{FF2B5EF4-FFF2-40B4-BE49-F238E27FC236}">
                  <a16:creationId xmlns:a16="http://schemas.microsoft.com/office/drawing/2014/main" id="{99B07E2A-4F11-49DC-BAC3-01EE1FD6532B}"/>
                </a:ext>
              </a:extLst>
            </p:cNvPr>
            <p:cNvSpPr/>
            <p:nvPr/>
          </p:nvSpPr>
          <p:spPr>
            <a:xfrm>
              <a:off x="8724072" y="1781344"/>
              <a:ext cx="91440" cy="119724"/>
            </a:xfrm>
            <a:custGeom>
              <a:avLst/>
              <a:gdLst/>
              <a:ahLst/>
              <a:cxnLst/>
              <a:rect l="0" t="0" r="0" b="0"/>
              <a:pathLst>
                <a:path>
                  <a:moveTo>
                    <a:pt x="45720" y="0"/>
                  </a:moveTo>
                  <a:lnTo>
                    <a:pt x="45720" y="119724"/>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2" name="Freeform: Shape 1031">
              <a:extLst>
                <a:ext uri="{FF2B5EF4-FFF2-40B4-BE49-F238E27FC236}">
                  <a16:creationId xmlns:a16="http://schemas.microsoft.com/office/drawing/2014/main" id="{7DD34282-E45F-4E69-BBAF-B042C1FE3435}"/>
                </a:ext>
              </a:extLst>
            </p:cNvPr>
            <p:cNvSpPr/>
            <p:nvPr/>
          </p:nvSpPr>
          <p:spPr>
            <a:xfrm>
              <a:off x="8042419" y="1781344"/>
              <a:ext cx="727372" cy="126238"/>
            </a:xfrm>
            <a:custGeom>
              <a:avLst/>
              <a:gdLst/>
              <a:ahLst/>
              <a:cxnLst/>
              <a:rect l="0" t="0" r="0" b="0"/>
              <a:pathLst>
                <a:path>
                  <a:moveTo>
                    <a:pt x="727372" y="0"/>
                  </a:moveTo>
                  <a:lnTo>
                    <a:pt x="727372"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3" name="Freeform: Shape 1032">
              <a:extLst>
                <a:ext uri="{FF2B5EF4-FFF2-40B4-BE49-F238E27FC236}">
                  <a16:creationId xmlns:a16="http://schemas.microsoft.com/office/drawing/2014/main" id="{E254462C-9CD7-403E-BD07-E877AFF45FF1}"/>
                </a:ext>
              </a:extLst>
            </p:cNvPr>
            <p:cNvSpPr/>
            <p:nvPr/>
          </p:nvSpPr>
          <p:spPr>
            <a:xfrm>
              <a:off x="7315046" y="1781344"/>
              <a:ext cx="1454745" cy="126238"/>
            </a:xfrm>
            <a:custGeom>
              <a:avLst/>
              <a:gdLst/>
              <a:ahLst/>
              <a:cxnLst/>
              <a:rect l="0" t="0" r="0" b="0"/>
              <a:pathLst>
                <a:path>
                  <a:moveTo>
                    <a:pt x="1454745" y="0"/>
                  </a:moveTo>
                  <a:lnTo>
                    <a:pt x="1454745"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4" name="Freeform: Shape 1033">
              <a:extLst>
                <a:ext uri="{FF2B5EF4-FFF2-40B4-BE49-F238E27FC236}">
                  <a16:creationId xmlns:a16="http://schemas.microsoft.com/office/drawing/2014/main" id="{3F3097C7-A273-4834-9DBC-17CBC31205AF}"/>
                </a:ext>
              </a:extLst>
            </p:cNvPr>
            <p:cNvSpPr/>
            <p:nvPr/>
          </p:nvSpPr>
          <p:spPr>
            <a:xfrm>
              <a:off x="8469224" y="1480777"/>
              <a:ext cx="601134" cy="300567"/>
            </a:xfrm>
            <a:custGeom>
              <a:avLst/>
              <a:gdLst>
                <a:gd name="connsiteX0" fmla="*/ 0 w 601134"/>
                <a:gd name="connsiteY0" fmla="*/ 0 h 300567"/>
                <a:gd name="connsiteX1" fmla="*/ 601134 w 601134"/>
                <a:gd name="connsiteY1" fmla="*/ 0 h 300567"/>
                <a:gd name="connsiteX2" fmla="*/ 601134 w 601134"/>
                <a:gd name="connsiteY2" fmla="*/ 300567 h 300567"/>
                <a:gd name="connsiteX3" fmla="*/ 0 w 601134"/>
                <a:gd name="connsiteY3" fmla="*/ 300567 h 300567"/>
                <a:gd name="connsiteX4" fmla="*/ 0 w 601134"/>
                <a:gd name="connsiteY4" fmla="*/ 0 h 300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134" h="300567">
                  <a:moveTo>
                    <a:pt x="0" y="0"/>
                  </a:moveTo>
                  <a:lnTo>
                    <a:pt x="601134" y="0"/>
                  </a:lnTo>
                  <a:lnTo>
                    <a:pt x="601134" y="300567"/>
                  </a:lnTo>
                  <a:lnTo>
                    <a:pt x="0" y="300567"/>
                  </a:lnTo>
                  <a:lnTo>
                    <a:pt x="0" y="0"/>
                  </a:lnTo>
                  <a:close/>
                </a:path>
              </a:pathLst>
            </a:cu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Driver</a:t>
              </a:r>
            </a:p>
          </p:txBody>
        </p:sp>
        <p:sp>
          <p:nvSpPr>
            <p:cNvPr id="1042" name="Rectangle 1041">
              <a:extLst>
                <a:ext uri="{FF2B5EF4-FFF2-40B4-BE49-F238E27FC236}">
                  <a16:creationId xmlns:a16="http://schemas.microsoft.com/office/drawing/2014/main" id="{FDB8A47D-9202-469E-A9F5-293F1D754AB8}"/>
                </a:ext>
              </a:extLst>
            </p:cNvPr>
            <p:cNvSpPr/>
            <p:nvPr/>
          </p:nvSpPr>
          <p:spPr>
            <a:xfrm>
              <a:off x="7015588"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6" name="Rectangle 155">
              <a:extLst>
                <a:ext uri="{FF2B5EF4-FFF2-40B4-BE49-F238E27FC236}">
                  <a16:creationId xmlns:a16="http://schemas.microsoft.com/office/drawing/2014/main" id="{0BBFA42E-AC26-4D38-A210-E4733E8450E7}"/>
                </a:ext>
              </a:extLst>
            </p:cNvPr>
            <p:cNvSpPr/>
            <p:nvPr/>
          </p:nvSpPr>
          <p:spPr>
            <a:xfrm>
              <a:off x="7727777"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7" name="Rectangle 156">
              <a:extLst>
                <a:ext uri="{FF2B5EF4-FFF2-40B4-BE49-F238E27FC236}">
                  <a16:creationId xmlns:a16="http://schemas.microsoft.com/office/drawing/2014/main" id="{8203D9C2-544C-49A6-8B66-CED34A5D355A}"/>
                </a:ext>
              </a:extLst>
            </p:cNvPr>
            <p:cNvSpPr/>
            <p:nvPr/>
          </p:nvSpPr>
          <p:spPr>
            <a:xfrm>
              <a:off x="8469988" y="1892811"/>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8" name="Rectangle 157">
              <a:extLst>
                <a:ext uri="{FF2B5EF4-FFF2-40B4-BE49-F238E27FC236}">
                  <a16:creationId xmlns:a16="http://schemas.microsoft.com/office/drawing/2014/main" id="{59107B87-C25A-4EF9-A866-CE169AD8A026}"/>
                </a:ext>
              </a:extLst>
            </p:cNvPr>
            <p:cNvSpPr/>
            <p:nvPr/>
          </p:nvSpPr>
          <p:spPr>
            <a:xfrm>
              <a:off x="9166242" y="1894846"/>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9" name="Rectangle 158">
              <a:extLst>
                <a:ext uri="{FF2B5EF4-FFF2-40B4-BE49-F238E27FC236}">
                  <a16:creationId xmlns:a16="http://schemas.microsoft.com/office/drawing/2014/main" id="{4F2AF401-D8AB-49E6-ABFE-5B1756F490EB}"/>
                </a:ext>
              </a:extLst>
            </p:cNvPr>
            <p:cNvSpPr/>
            <p:nvPr/>
          </p:nvSpPr>
          <p:spPr>
            <a:xfrm>
              <a:off x="9862496" y="1897533"/>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grpSp>
      <p:sp>
        <p:nvSpPr>
          <p:cNvPr id="1064" name="TextBox 1063">
            <a:extLst>
              <a:ext uri="{FF2B5EF4-FFF2-40B4-BE49-F238E27FC236}">
                <a16:creationId xmlns:a16="http://schemas.microsoft.com/office/drawing/2014/main" id="{184B82AB-24FC-482E-82D6-BEE5BB25DACC}"/>
              </a:ext>
            </a:extLst>
          </p:cNvPr>
          <p:cNvSpPr txBox="1"/>
          <p:nvPr/>
        </p:nvSpPr>
        <p:spPr>
          <a:xfrm>
            <a:off x="600832" y="377589"/>
            <a:ext cx="6909987" cy="461665"/>
          </a:xfrm>
          <a:prstGeom prst="rect">
            <a:avLst/>
          </a:prstGeom>
          <a:noFill/>
        </p:spPr>
        <p:txBody>
          <a:bodyPr wrap="square" rtlCol="0">
            <a:spAutoFit/>
          </a:bodyPr>
          <a:lstStyle/>
          <a:p>
            <a:pPr defTabSz="914377"/>
            <a:r>
              <a:rPr lang="en-US" sz="2400" b="1">
                <a:solidFill>
                  <a:srgbClr val="0078D4"/>
                </a:solidFill>
                <a:latin typeface="Calibri Light" panose="020F0302020204030204"/>
              </a:rPr>
              <a:t>Existing Approach: JDBC</a:t>
            </a:r>
          </a:p>
        </p:txBody>
      </p:sp>
      <p:sp>
        <p:nvSpPr>
          <p:cNvPr id="179" name="TextBox 178">
            <a:extLst>
              <a:ext uri="{FF2B5EF4-FFF2-40B4-BE49-F238E27FC236}">
                <a16:creationId xmlns:a16="http://schemas.microsoft.com/office/drawing/2014/main" id="{13DB7E5E-138E-4D5C-9DC9-0798BC1D1E25}"/>
              </a:ext>
            </a:extLst>
          </p:cNvPr>
          <p:cNvSpPr txBox="1"/>
          <p:nvPr/>
        </p:nvSpPr>
        <p:spPr>
          <a:xfrm>
            <a:off x="593196" y="3371751"/>
            <a:ext cx="6909987" cy="461665"/>
          </a:xfrm>
          <a:prstGeom prst="rect">
            <a:avLst/>
          </a:prstGeom>
          <a:noFill/>
        </p:spPr>
        <p:txBody>
          <a:bodyPr wrap="square" rtlCol="0">
            <a:spAutoFit/>
          </a:bodyPr>
          <a:lstStyle/>
          <a:p>
            <a:pPr defTabSz="914377"/>
            <a:r>
              <a:rPr lang="en-US" sz="2400" b="1" dirty="0">
                <a:solidFill>
                  <a:srgbClr val="0078D4"/>
                </a:solidFill>
                <a:latin typeface="Calibri Light" panose="020F0302020204030204"/>
              </a:rPr>
              <a:t>New Approach: JDBC and </a:t>
            </a:r>
            <a:r>
              <a:rPr lang="en-US" sz="2400" b="1" dirty="0" err="1">
                <a:solidFill>
                  <a:srgbClr val="0078D4"/>
                </a:solidFill>
                <a:latin typeface="Calibri Light" panose="020F0302020204030204"/>
              </a:rPr>
              <a:t>Polybase</a:t>
            </a:r>
            <a:endParaRPr lang="en-US" sz="2400" b="1" dirty="0">
              <a:solidFill>
                <a:srgbClr val="0078D4"/>
              </a:solidFill>
              <a:latin typeface="Calibri Light" panose="020F0302020204030204"/>
            </a:endParaRPr>
          </a:p>
        </p:txBody>
      </p:sp>
      <p:sp>
        <p:nvSpPr>
          <p:cNvPr id="182" name="Oval 181">
            <a:extLst>
              <a:ext uri="{FF2B5EF4-FFF2-40B4-BE49-F238E27FC236}">
                <a16:creationId xmlns:a16="http://schemas.microsoft.com/office/drawing/2014/main" id="{8612E6E8-DDC1-401A-90DA-964EF4A26B4C}"/>
              </a:ext>
            </a:extLst>
          </p:cNvPr>
          <p:cNvSpPr/>
          <p:nvPr/>
        </p:nvSpPr>
        <p:spPr>
          <a:xfrm>
            <a:off x="8193406" y="-3461751"/>
            <a:ext cx="306831"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nvGrpSpPr>
          <p:cNvPr id="1066" name="Group 1065">
            <a:extLst>
              <a:ext uri="{FF2B5EF4-FFF2-40B4-BE49-F238E27FC236}">
                <a16:creationId xmlns:a16="http://schemas.microsoft.com/office/drawing/2014/main" id="{8856456F-376F-4E9C-96C3-B48F9779A6D2}"/>
              </a:ext>
            </a:extLst>
          </p:cNvPr>
          <p:cNvGrpSpPr/>
          <p:nvPr/>
        </p:nvGrpSpPr>
        <p:grpSpPr>
          <a:xfrm>
            <a:off x="4283047" y="375927"/>
            <a:ext cx="3332147" cy="1169551"/>
            <a:chOff x="4283047" y="375926"/>
            <a:chExt cx="3332146" cy="1169551"/>
          </a:xfrm>
        </p:grpSpPr>
        <p:sp>
          <p:nvSpPr>
            <p:cNvPr id="14" name="TextBox 13">
              <a:extLst>
                <a:ext uri="{FF2B5EF4-FFF2-40B4-BE49-F238E27FC236}">
                  <a16:creationId xmlns:a16="http://schemas.microsoft.com/office/drawing/2014/main" id="{EF1E2546-742B-4117-96AB-60ADFB11E4B6}"/>
                </a:ext>
              </a:extLst>
            </p:cNvPr>
            <p:cNvSpPr txBox="1"/>
            <p:nvPr/>
          </p:nvSpPr>
          <p:spPr>
            <a:xfrm>
              <a:off x="4620640" y="375926"/>
              <a:ext cx="2994553" cy="1169551"/>
            </a:xfrm>
            <a:prstGeom prst="rect">
              <a:avLst/>
            </a:prstGeom>
            <a:noFill/>
          </p:spPr>
          <p:txBody>
            <a:bodyPr wrap="square" rtlCol="0">
              <a:spAutoFit/>
            </a:bodyPr>
            <a:lstStyle/>
            <a:p>
              <a:pPr defTabSz="914377"/>
              <a:r>
                <a:rPr lang="en-US" sz="1400">
                  <a:solidFill>
                    <a:prstClr val="black"/>
                  </a:solidFill>
                  <a:latin typeface="Calibri" panose="020F0502020204030204"/>
                </a:rPr>
                <a:t>JDBC to open connection</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Apply any Filters/Projections</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Spark reads the data </a:t>
              </a:r>
              <a:r>
                <a:rPr lang="en-US" sz="1400" b="1">
                  <a:solidFill>
                    <a:prstClr val="black"/>
                  </a:solidFill>
                  <a:latin typeface="Calibri" panose="020F0502020204030204"/>
                </a:rPr>
                <a:t>serially</a:t>
              </a:r>
            </a:p>
          </p:txBody>
        </p:sp>
        <p:sp>
          <p:nvSpPr>
            <p:cNvPr id="180" name="Oval 179">
              <a:extLst>
                <a:ext uri="{FF2B5EF4-FFF2-40B4-BE49-F238E27FC236}">
                  <a16:creationId xmlns:a16="http://schemas.microsoft.com/office/drawing/2014/main" id="{879D2E66-3132-4205-AFA0-86C037F9D80D}"/>
                </a:ext>
              </a:extLst>
            </p:cNvPr>
            <p:cNvSpPr/>
            <p:nvPr/>
          </p:nvSpPr>
          <p:spPr>
            <a:xfrm>
              <a:off x="4283047" y="41962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sp>
          <p:nvSpPr>
            <p:cNvPr id="181" name="Oval 180">
              <a:extLst>
                <a:ext uri="{FF2B5EF4-FFF2-40B4-BE49-F238E27FC236}">
                  <a16:creationId xmlns:a16="http://schemas.microsoft.com/office/drawing/2014/main" id="{45AC4AC3-A13C-483D-B7A5-662B38DDF9B8}"/>
                </a:ext>
              </a:extLst>
            </p:cNvPr>
            <p:cNvSpPr/>
            <p:nvPr/>
          </p:nvSpPr>
          <p:spPr>
            <a:xfrm>
              <a:off x="4283047" y="79293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sp>
          <p:nvSpPr>
            <p:cNvPr id="186" name="Oval 185">
              <a:extLst>
                <a:ext uri="{FF2B5EF4-FFF2-40B4-BE49-F238E27FC236}">
                  <a16:creationId xmlns:a16="http://schemas.microsoft.com/office/drawing/2014/main" id="{53F29658-A10B-4F14-B822-76BF78231E06}"/>
                </a:ext>
              </a:extLst>
            </p:cNvPr>
            <p:cNvSpPr/>
            <p:nvPr/>
          </p:nvSpPr>
          <p:spPr>
            <a:xfrm>
              <a:off x="4283047" y="1180711"/>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pic>
        <p:nvPicPr>
          <p:cNvPr id="1028" name="Picture 4" descr="Image result for apache spark">
            <a:extLst>
              <a:ext uri="{FF2B5EF4-FFF2-40B4-BE49-F238E27FC236}">
                <a16:creationId xmlns:a16="http://schemas.microsoft.com/office/drawing/2014/main" id="{CD95A887-D358-461B-A24A-1E907E4D1594}"/>
              </a:ext>
            </a:extLst>
          </p:cNvPr>
          <p:cNvPicPr>
            <a:picLocks noGrp="1" noChangeAspect="1" noChangeArrowheads="1"/>
          </p:cNvPicPr>
          <p:nvPr>
            <p:ph idx="4294967295"/>
          </p:nvPr>
        </p:nvPicPr>
        <p:blipFill>
          <a:blip r:embed="rId19" cstate="print">
            <a:extLst>
              <a:ext uri="{28A0092B-C50C-407E-A947-70E740481C1C}">
                <a14:useLocalDpi xmlns:a14="http://schemas.microsoft.com/office/drawing/2010/main" val="0"/>
              </a:ext>
            </a:extLst>
          </a:blip>
          <a:srcRect/>
          <a:stretch>
            <a:fillRect/>
          </a:stretch>
        </p:blipFill>
        <p:spPr bwMode="auto">
          <a:xfrm>
            <a:off x="10053521" y="1240201"/>
            <a:ext cx="846667" cy="438151"/>
          </a:xfrm>
          <a:prstGeom prst="rect">
            <a:avLst/>
          </a:prstGeom>
          <a:noFill/>
          <a:extLst>
            <a:ext uri="{909E8E84-426E-40DD-AFC4-6F175D3DCCD1}">
              <a14:hiddenFill xmlns:a14="http://schemas.microsoft.com/office/drawing/2010/main">
                <a:solidFill>
                  <a:srgbClr val="FFFFFF"/>
                </a:solidFill>
              </a14:hiddenFill>
            </a:ext>
          </a:extLst>
        </p:spPr>
      </p:pic>
      <p:grpSp>
        <p:nvGrpSpPr>
          <p:cNvPr id="1072" name="Group 1071">
            <a:extLst>
              <a:ext uri="{FF2B5EF4-FFF2-40B4-BE49-F238E27FC236}">
                <a16:creationId xmlns:a16="http://schemas.microsoft.com/office/drawing/2014/main" id="{FA6BBE3B-1DC7-4484-9C9A-4203FF094AEF}"/>
              </a:ext>
            </a:extLst>
          </p:cNvPr>
          <p:cNvGrpSpPr/>
          <p:nvPr/>
        </p:nvGrpSpPr>
        <p:grpSpPr>
          <a:xfrm>
            <a:off x="3306305" y="1525919"/>
            <a:ext cx="6855995" cy="668896"/>
            <a:chOff x="3306305" y="1525918"/>
            <a:chExt cx="6855994" cy="668896"/>
          </a:xfrm>
        </p:grpSpPr>
        <p:cxnSp>
          <p:nvCxnSpPr>
            <p:cNvPr id="1044" name="Connector: Elbow 1043">
              <a:extLst>
                <a:ext uri="{FF2B5EF4-FFF2-40B4-BE49-F238E27FC236}">
                  <a16:creationId xmlns:a16="http://schemas.microsoft.com/office/drawing/2014/main" id="{1D59E34B-3CF6-4B66-9890-06635530531C}"/>
                </a:ext>
              </a:extLst>
            </p:cNvPr>
            <p:cNvCxnSpPr>
              <a:cxnSpLocks/>
              <a:stCxn id="1042" idx="2"/>
              <a:endCxn id="124" idx="4"/>
            </p:cNvCxnSpPr>
            <p:nvPr/>
          </p:nvCxnSpPr>
          <p:spPr>
            <a:xfrm rot="5400000" flipH="1">
              <a:off x="6304742" y="1184165"/>
              <a:ext cx="454469" cy="1566829"/>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8BD7F51D-5B32-4324-8A33-097F41FB4155}"/>
                </a:ext>
              </a:extLst>
            </p:cNvPr>
            <p:cNvCxnSpPr>
              <a:cxnSpLocks/>
              <a:stCxn id="156" idx="2"/>
              <a:endCxn id="124" idx="4"/>
            </p:cNvCxnSpPr>
            <p:nvPr/>
          </p:nvCxnSpPr>
          <p:spPr>
            <a:xfrm rot="5400000" flipH="1">
              <a:off x="6660836" y="828070"/>
              <a:ext cx="454469" cy="2279018"/>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E8004B07-057B-4C16-B1B0-43AEB7746455}"/>
                </a:ext>
              </a:extLst>
            </p:cNvPr>
            <p:cNvCxnSpPr>
              <a:cxnSpLocks/>
              <a:stCxn id="157" idx="2"/>
              <a:endCxn id="124" idx="4"/>
            </p:cNvCxnSpPr>
            <p:nvPr/>
          </p:nvCxnSpPr>
          <p:spPr>
            <a:xfrm rot="5400000" flipH="1">
              <a:off x="7036071" y="452836"/>
              <a:ext cx="446212" cy="3021229"/>
            </a:xfrm>
            <a:prstGeom prst="bentConnector3">
              <a:avLst>
                <a:gd name="adj1" fmla="val -5123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3811C7D8-BDCE-4C51-AA9B-32657AFB5954}"/>
                </a:ext>
              </a:extLst>
            </p:cNvPr>
            <p:cNvCxnSpPr>
              <a:cxnSpLocks/>
              <a:stCxn id="158" idx="2"/>
              <a:endCxn id="124" idx="4"/>
            </p:cNvCxnSpPr>
            <p:nvPr/>
          </p:nvCxnSpPr>
          <p:spPr>
            <a:xfrm rot="5400000" flipH="1">
              <a:off x="7383180" y="105727"/>
              <a:ext cx="448247" cy="3717483"/>
            </a:xfrm>
            <a:prstGeom prst="bentConnector3">
              <a:avLst>
                <a:gd name="adj1" fmla="val -5099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71" name="Group 1070">
              <a:extLst>
                <a:ext uri="{FF2B5EF4-FFF2-40B4-BE49-F238E27FC236}">
                  <a16:creationId xmlns:a16="http://schemas.microsoft.com/office/drawing/2014/main" id="{35C92C8F-53B7-4F5F-BE67-95FFEF2CB99B}"/>
                </a:ext>
              </a:extLst>
            </p:cNvPr>
            <p:cNvGrpSpPr/>
            <p:nvPr/>
          </p:nvGrpSpPr>
          <p:grpSpPr>
            <a:xfrm>
              <a:off x="3306305" y="1525918"/>
              <a:ext cx="6855994" cy="665361"/>
              <a:chOff x="3306305" y="1525918"/>
              <a:chExt cx="6855994" cy="665361"/>
            </a:xfrm>
          </p:grpSpPr>
          <p:sp>
            <p:nvSpPr>
              <p:cNvPr id="124" name="Flowchart: Or 123">
                <a:extLst>
                  <a:ext uri="{FF2B5EF4-FFF2-40B4-BE49-F238E27FC236}">
                    <a16:creationId xmlns:a16="http://schemas.microsoft.com/office/drawing/2014/main" id="{0158D1C8-0CA0-421F-8932-E86F396BEDC0}"/>
                  </a:ext>
                </a:extLst>
              </p:cNvPr>
              <p:cNvSpPr/>
              <p:nvPr/>
            </p:nvSpPr>
            <p:spPr>
              <a:xfrm>
                <a:off x="5641349" y="1525918"/>
                <a:ext cx="214426" cy="214426"/>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cxnSp>
            <p:nvCxnSpPr>
              <p:cNvPr id="169" name="Connector: Elbow 168">
                <a:extLst>
                  <a:ext uri="{FF2B5EF4-FFF2-40B4-BE49-F238E27FC236}">
                    <a16:creationId xmlns:a16="http://schemas.microsoft.com/office/drawing/2014/main" id="{BA4FA60C-420B-412A-8298-906043758DC3}"/>
                  </a:ext>
                </a:extLst>
              </p:cNvPr>
              <p:cNvCxnSpPr>
                <a:cxnSpLocks/>
                <a:stCxn id="159" idx="2"/>
                <a:endCxn id="124" idx="4"/>
              </p:cNvCxnSpPr>
              <p:nvPr/>
            </p:nvCxnSpPr>
            <p:spPr>
              <a:xfrm rot="5400000" flipH="1">
                <a:off x="7729964" y="-241057"/>
                <a:ext cx="450934" cy="4413737"/>
              </a:xfrm>
              <a:prstGeom prst="bentConnector3">
                <a:avLst>
                  <a:gd name="adj1" fmla="val -5069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3" name="Straight Arrow Connector 1062">
                <a:extLst>
                  <a:ext uri="{FF2B5EF4-FFF2-40B4-BE49-F238E27FC236}">
                    <a16:creationId xmlns:a16="http://schemas.microsoft.com/office/drawing/2014/main" id="{C01DFAF0-1396-42A6-ADE2-CD0F79ED8106}"/>
                  </a:ext>
                </a:extLst>
              </p:cNvPr>
              <p:cNvCxnSpPr>
                <a:stCxn id="124" idx="2"/>
              </p:cNvCxnSpPr>
              <p:nvPr/>
            </p:nvCxnSpPr>
            <p:spPr>
              <a:xfrm flipH="1" flipV="1">
                <a:off x="3306305" y="1620237"/>
                <a:ext cx="2335044" cy="12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6C5542CB-684A-48A6-9923-2F81A41DF5FD}"/>
              </a:ext>
            </a:extLst>
          </p:cNvPr>
          <p:cNvGrpSpPr/>
          <p:nvPr/>
        </p:nvGrpSpPr>
        <p:grpSpPr>
          <a:xfrm>
            <a:off x="1208821" y="1105369"/>
            <a:ext cx="3588105" cy="1727254"/>
            <a:chOff x="1208821" y="1105369"/>
            <a:chExt cx="3588105" cy="1727254"/>
          </a:xfrm>
        </p:grpSpPr>
        <p:pic>
          <p:nvPicPr>
            <p:cNvPr id="30" name="Graphic 29" descr="Close">
              <a:extLst>
                <a:ext uri="{FF2B5EF4-FFF2-40B4-BE49-F238E27FC236}">
                  <a16:creationId xmlns:a16="http://schemas.microsoft.com/office/drawing/2014/main" id="{E5E07700-0A9B-4F09-8E68-8CF2D7A358F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62511" y="1460890"/>
              <a:ext cx="349260" cy="349260"/>
            </a:xfrm>
            <a:prstGeom prst="rect">
              <a:avLst/>
            </a:prstGeom>
          </p:spPr>
        </p:pic>
        <p:pic>
          <p:nvPicPr>
            <p:cNvPr id="127" name="Picture 126">
              <a:extLst>
                <a:ext uri="{FF2B5EF4-FFF2-40B4-BE49-F238E27FC236}">
                  <a16:creationId xmlns:a16="http://schemas.microsoft.com/office/drawing/2014/main" id="{13F1DACE-7C17-4DCC-8202-D45A6ED13F32}"/>
                </a:ext>
              </a:extLst>
            </p:cNvPr>
            <p:cNvPicPr>
              <a:picLocks noChangeAspect="1"/>
            </p:cNvPicPr>
            <p:nvPr/>
          </p:nvPicPr>
          <p:blipFill>
            <a:blip r:embed="rId2"/>
            <a:stretch>
              <a:fillRect/>
            </a:stretch>
          </p:blipFill>
          <p:spPr>
            <a:xfrm>
              <a:off x="1208821" y="2263625"/>
              <a:ext cx="3588105" cy="568998"/>
            </a:xfrm>
            <a:prstGeom prst="rect">
              <a:avLst/>
            </a:prstGeom>
          </p:spPr>
        </p:pic>
        <p:pic>
          <p:nvPicPr>
            <p:cNvPr id="70" name="Picture 5" descr="cid:image002.png@01D593F0.B88B7900">
              <a:extLst>
                <a:ext uri="{FF2B5EF4-FFF2-40B4-BE49-F238E27FC236}">
                  <a16:creationId xmlns:a16="http://schemas.microsoft.com/office/drawing/2014/main" id="{8F111DC8-94A8-4054-8394-05BE978D98B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47058" y="1105369"/>
              <a:ext cx="568999" cy="56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 name="Picture 5" descr="cid:image002.png@01D593F0.B88B7900">
            <a:extLst>
              <a:ext uri="{FF2B5EF4-FFF2-40B4-BE49-F238E27FC236}">
                <a16:creationId xmlns:a16="http://schemas.microsoft.com/office/drawing/2014/main" id="{A383F215-2C59-469E-BE0D-7EBEF9EE3C7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27547" y="4086610"/>
            <a:ext cx="596893" cy="5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175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72"/>
                                        </p:tgtEl>
                                        <p:attrNameLst>
                                          <p:attrName>style.visibility</p:attrName>
                                        </p:attrNameLst>
                                      </p:cBhvr>
                                      <p:to>
                                        <p:strVal val="visible"/>
                                      </p:to>
                                    </p:set>
                                    <p:animEffect transition="in" filter="fade">
                                      <p:cBhvr>
                                        <p:cTn id="19" dur="500"/>
                                        <p:tgtEl>
                                          <p:spTgt spid="107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7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7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7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7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7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79"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3529B6-FA5E-443E-836D-3A87B730F285}"/>
              </a:ext>
            </a:extLst>
          </p:cNvPr>
          <p:cNvPicPr>
            <a:picLocks noChangeAspect="1"/>
          </p:cNvPicPr>
          <p:nvPr/>
        </p:nvPicPr>
        <p:blipFill>
          <a:blip r:embed="rId2"/>
          <a:stretch>
            <a:fillRect/>
          </a:stretch>
        </p:blipFill>
        <p:spPr>
          <a:xfrm>
            <a:off x="426426" y="1167928"/>
            <a:ext cx="6972658" cy="3187864"/>
          </a:xfrm>
          <a:prstGeom prst="rect">
            <a:avLst/>
          </a:prstGeom>
          <a:ln>
            <a:solidFill>
              <a:schemeClr val="tx1"/>
            </a:solidFill>
          </a:ln>
        </p:spPr>
      </p:pic>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171783"/>
            <a:ext cx="7765852" cy="758022"/>
          </a:xfrm>
        </p:spPr>
        <p:txBody>
          <a:bodyPr/>
          <a:lstStyle/>
          <a:p>
            <a:r>
              <a:rPr lang="en-US"/>
              <a:t>Create Notebook on files in storage</a:t>
            </a:r>
          </a:p>
        </p:txBody>
      </p:sp>
      <p:pic>
        <p:nvPicPr>
          <p:cNvPr id="8" name="Picture 7">
            <a:extLst>
              <a:ext uri="{FF2B5EF4-FFF2-40B4-BE49-F238E27FC236}">
                <a16:creationId xmlns:a16="http://schemas.microsoft.com/office/drawing/2014/main" id="{3A5056A9-8507-4693-9F93-FA01BADF3F3E}"/>
              </a:ext>
            </a:extLst>
          </p:cNvPr>
          <p:cNvPicPr>
            <a:picLocks noChangeAspect="1"/>
          </p:cNvPicPr>
          <p:nvPr/>
        </p:nvPicPr>
        <p:blipFill rotWithShape="1">
          <a:blip r:embed="rId3"/>
          <a:srcRect l="2930" t="14931"/>
          <a:stretch/>
        </p:blipFill>
        <p:spPr>
          <a:xfrm>
            <a:off x="4351502" y="3210224"/>
            <a:ext cx="7765852" cy="3623812"/>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22CBFBD0-4E4B-47D6-B8FD-6B2795E9B479}"/>
              </a:ext>
            </a:extLst>
          </p:cNvPr>
          <p:cNvSpPr/>
          <p:nvPr/>
        </p:nvSpPr>
        <p:spPr bwMode="auto">
          <a:xfrm>
            <a:off x="3912755" y="2687216"/>
            <a:ext cx="793102" cy="2221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Connector: Elbow 6">
            <a:extLst>
              <a:ext uri="{FF2B5EF4-FFF2-40B4-BE49-F238E27FC236}">
                <a16:creationId xmlns:a16="http://schemas.microsoft.com/office/drawing/2014/main" id="{9557DF00-CC51-4F05-BB7D-5392800771BE}"/>
              </a:ext>
            </a:extLst>
          </p:cNvPr>
          <p:cNvCxnSpPr>
            <a:cxnSpLocks/>
            <a:stCxn id="4" idx="3"/>
            <a:endCxn id="8" idx="0"/>
          </p:cNvCxnSpPr>
          <p:nvPr/>
        </p:nvCxnSpPr>
        <p:spPr>
          <a:xfrm>
            <a:off x="4705857" y="2798285"/>
            <a:ext cx="3528571" cy="411939"/>
          </a:xfrm>
          <a:prstGeom prst="bentConnector2">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847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C4BD-7518-4C69-AD80-408A3FC7BAA0}"/>
              </a:ext>
            </a:extLst>
          </p:cNvPr>
          <p:cNvSpPr>
            <a:spLocks noGrp="1"/>
          </p:cNvSpPr>
          <p:nvPr>
            <p:ph type="title"/>
          </p:nvPr>
        </p:nvSpPr>
        <p:spPr/>
        <p:txBody>
          <a:bodyPr/>
          <a:lstStyle/>
          <a:p>
            <a:r>
              <a:rPr lang="en-US" dirty="0"/>
              <a:t>Serverless SQL Pools</a:t>
            </a:r>
          </a:p>
        </p:txBody>
      </p:sp>
      <p:sp>
        <p:nvSpPr>
          <p:cNvPr id="3" name="Text Placeholder 2">
            <a:extLst>
              <a:ext uri="{FF2B5EF4-FFF2-40B4-BE49-F238E27FC236}">
                <a16:creationId xmlns:a16="http://schemas.microsoft.com/office/drawing/2014/main" id="{B41D50B4-981F-4A58-9B60-64FDD6459D47}"/>
              </a:ext>
            </a:extLst>
          </p:cNvPr>
          <p:cNvSpPr>
            <a:spLocks noGrp="1"/>
          </p:cNvSpPr>
          <p:nvPr>
            <p:ph type="body" sz="quarter" idx="10"/>
          </p:nvPr>
        </p:nvSpPr>
        <p:spPr>
          <a:xfrm>
            <a:off x="584200" y="1435497"/>
            <a:ext cx="11018520" cy="4973669"/>
          </a:xfrm>
        </p:spPr>
        <p:txBody>
          <a:bodyPr/>
          <a:lstStyle/>
          <a:p>
            <a:r>
              <a:rPr lang="en-US" sz="1600" dirty="0">
                <a:latin typeface="+mn-lt"/>
              </a:rPr>
              <a:t>Co-locate storage and serverless SQL pools</a:t>
            </a:r>
          </a:p>
          <a:p>
            <a:endParaRPr lang="en-US" sz="1600" dirty="0">
              <a:latin typeface="+mn-lt"/>
            </a:endParaRPr>
          </a:p>
          <a:p>
            <a:r>
              <a:rPr lang="en-US" sz="1600" dirty="0">
                <a:latin typeface="+mn-lt"/>
              </a:rPr>
              <a:t>Consider Azure Storage throttling</a:t>
            </a:r>
          </a:p>
          <a:p>
            <a:endParaRPr lang="en-US" sz="1600" dirty="0">
              <a:latin typeface="+mn-lt"/>
            </a:endParaRPr>
          </a:p>
          <a:p>
            <a:r>
              <a:rPr lang="en-US" sz="1600" dirty="0">
                <a:latin typeface="+mn-lt"/>
              </a:rPr>
              <a:t>Prepare files for querying (CSV, JSON -&gt; Parquet)</a:t>
            </a:r>
          </a:p>
          <a:p>
            <a:endParaRPr lang="en-US" sz="1600" dirty="0">
              <a:latin typeface="+mn-lt"/>
            </a:endParaRPr>
          </a:p>
          <a:p>
            <a:r>
              <a:rPr lang="en-US" sz="1600" dirty="0">
                <a:latin typeface="+mn-lt"/>
              </a:rPr>
              <a:t>Push wildcards to lower levels in the path</a:t>
            </a:r>
          </a:p>
          <a:p>
            <a:endParaRPr lang="en-US" sz="1600" dirty="0">
              <a:latin typeface="+mn-lt"/>
            </a:endParaRPr>
          </a:p>
          <a:p>
            <a:r>
              <a:rPr lang="en-US" sz="1600" dirty="0">
                <a:latin typeface="+mn-lt"/>
              </a:rPr>
              <a:t>Use appropriate data types and check inferred data types</a:t>
            </a:r>
          </a:p>
          <a:p>
            <a:endParaRPr lang="en-US" sz="1600" dirty="0">
              <a:latin typeface="+mn-lt"/>
            </a:endParaRPr>
          </a:p>
          <a:p>
            <a:r>
              <a:rPr lang="en-US" sz="1600" dirty="0">
                <a:latin typeface="+mn-lt"/>
              </a:rPr>
              <a:t>Use filename and </a:t>
            </a:r>
            <a:r>
              <a:rPr lang="en-US" sz="1600" dirty="0" err="1">
                <a:latin typeface="+mn-lt"/>
              </a:rPr>
              <a:t>filepath</a:t>
            </a:r>
            <a:r>
              <a:rPr lang="en-US" sz="1600" dirty="0">
                <a:latin typeface="+mn-lt"/>
              </a:rPr>
              <a:t> functions to target specific partitions</a:t>
            </a:r>
          </a:p>
          <a:p>
            <a:endParaRPr lang="en-US" sz="1600" dirty="0">
              <a:latin typeface="+mn-lt"/>
            </a:endParaRPr>
          </a:p>
          <a:p>
            <a:r>
              <a:rPr lang="en-US" sz="1600" dirty="0">
                <a:latin typeface="+mn-lt"/>
              </a:rPr>
              <a:t>Use PARSER_VERSION 2.0 to query CSV files</a:t>
            </a:r>
          </a:p>
          <a:p>
            <a:endParaRPr lang="en-US" sz="1600" dirty="0">
              <a:latin typeface="+mn-lt"/>
            </a:endParaRPr>
          </a:p>
          <a:p>
            <a:r>
              <a:rPr lang="en-US" sz="1600" dirty="0">
                <a:latin typeface="+mn-lt"/>
              </a:rPr>
              <a:t>Use CETAS to enhance query performance and joins</a:t>
            </a:r>
          </a:p>
          <a:p>
            <a:endParaRPr lang="en-US" sz="1600" dirty="0">
              <a:latin typeface="+mn-lt"/>
            </a:endParaRPr>
          </a:p>
          <a:p>
            <a:r>
              <a:rPr lang="en-US" sz="1600" dirty="0">
                <a:latin typeface="+mn-lt"/>
              </a:rPr>
              <a:t>Choose SAS credentials over Azure AD pass-through (for now)</a:t>
            </a:r>
          </a:p>
        </p:txBody>
      </p:sp>
    </p:spTree>
    <p:extLst>
      <p:ext uri="{BB962C8B-B14F-4D97-AF65-F5344CB8AC3E}">
        <p14:creationId xmlns:p14="http://schemas.microsoft.com/office/powerpoint/2010/main" val="3767807751"/>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862707"/>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 million </a:t>
            </a:r>
            <a:r>
              <a:rPr lang="en-US" spc="-25" dirty="0">
                <a:latin typeface="Calibri"/>
                <a:cs typeface="Calibri"/>
              </a:rPr>
              <a:t>rows </a:t>
            </a:r>
            <a:r>
              <a:rPr lang="en-US" spc="-5" dirty="0">
                <a:latin typeface="Calibri"/>
                <a:cs typeface="Calibri"/>
              </a:rPr>
              <a:t>* 60 distributions *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p>
          <a:p>
            <a:pPr marL="469810" lvl="1" indent="-229191">
              <a:spcBef>
                <a:spcPts val="660"/>
              </a:spcBef>
              <a:buFont typeface="Arial"/>
              <a:buChar char="•"/>
              <a:tabLst>
                <a:tab pos="241889" algn="l"/>
              </a:tabLst>
            </a:pPr>
            <a:r>
              <a:rPr lang="en-US" spc="-55" dirty="0">
                <a:latin typeface="Calibri"/>
                <a:cs typeface="Calibri"/>
              </a:rPr>
              <a:t>Create a loading user</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6424" y="222584"/>
            <a:ext cx="10002366" cy="739343"/>
          </a:xfrm>
        </p:spPr>
        <p:txBody>
          <a:bodyPr/>
          <a:lstStyle/>
          <a:p>
            <a:r>
              <a:rPr lang="en-US" dirty="0"/>
              <a:t>Automatic statistics management – Dedicated SQL</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6423" y="1120573"/>
            <a:ext cx="5926752" cy="5232523"/>
          </a:xfrm>
        </p:spPr>
        <p:txBody>
          <a:bodyPr/>
          <a:lstStyle/>
          <a:p>
            <a:r>
              <a:rPr lang="en-US" dirty="0">
                <a:solidFill>
                  <a:schemeClr val="tx2"/>
                </a:solidFill>
              </a:rPr>
              <a:t>Overview</a:t>
            </a:r>
          </a:p>
          <a:p>
            <a:pPr lvl="1"/>
            <a:r>
              <a:rPr lang="en-US" dirty="0"/>
              <a:t>Statistics are automatically created and maintained for dedicated SQL pool. Incoming queries are analyzed, and individual column statistics are generated on the columns that improve cardinality estimates to enhance query performance. </a:t>
            </a:r>
          </a:p>
          <a:p>
            <a:pPr lvl="1"/>
            <a:endParaRPr lang="en-US" dirty="0"/>
          </a:p>
          <a:p>
            <a:pPr lvl="1"/>
            <a:r>
              <a:rPr lang="en-US" dirty="0"/>
              <a:t>Statistics are automatically updated as data modifications occur in underlying tables.  By default, these updates are synchronous but can be configured to be asynchronous.</a:t>
            </a:r>
          </a:p>
          <a:p>
            <a:pPr lvl="1"/>
            <a:endParaRPr lang="en-US" dirty="0"/>
          </a:p>
          <a:p>
            <a:pPr lvl="1"/>
            <a:r>
              <a:rPr lang="en-US" dirty="0"/>
              <a:t>Statistics are considered out of date when:</a:t>
            </a:r>
          </a:p>
          <a:p>
            <a:pPr marL="285750" lvl="1" indent="-285750">
              <a:buFont typeface="Arial" panose="020B0604020202020204" pitchFamily="34" charset="0"/>
              <a:buChar char="•"/>
            </a:pPr>
            <a:r>
              <a:rPr lang="en-US" dirty="0"/>
              <a:t>There was a data change on an empty table</a:t>
            </a:r>
          </a:p>
          <a:p>
            <a:pPr marL="285750" lvl="1" indent="-285750">
              <a:buFont typeface="Arial" panose="020B0604020202020204" pitchFamily="34" charset="0"/>
              <a:buChar char="•"/>
            </a:pPr>
            <a:r>
              <a:rPr lang="en-US" dirty="0"/>
              <a:t>The number of rows in the table at time of statistics creation was 500 or less, and more than 500 rows have been updated</a:t>
            </a:r>
          </a:p>
          <a:p>
            <a:pPr marL="285750" lvl="1" indent="-285750">
              <a:buFont typeface="Arial" panose="020B0604020202020204" pitchFamily="34" charset="0"/>
              <a:buChar char="•"/>
            </a:pPr>
            <a:r>
              <a:rPr lang="en-US" dirty="0"/>
              <a:t>The number of rows in the table at time of statistics creation was more than 500, and more than 500 + 20% of rows have been updated</a:t>
            </a:r>
          </a:p>
        </p:txBody>
      </p:sp>
      <p:sp>
        <p:nvSpPr>
          <p:cNvPr id="6" name="Rectangle 5">
            <a:extLst>
              <a:ext uri="{FF2B5EF4-FFF2-40B4-BE49-F238E27FC236}">
                <a16:creationId xmlns:a16="http://schemas.microsoft.com/office/drawing/2014/main" id="{5B8BCA64-83FB-4308-9E73-383128442042}"/>
              </a:ext>
            </a:extLst>
          </p:cNvPr>
          <p:cNvSpPr/>
          <p:nvPr/>
        </p:nvSpPr>
        <p:spPr>
          <a:xfrm>
            <a:off x="6553201" y="961927"/>
            <a:ext cx="5343525" cy="44627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auto-create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AUTO_CREATE_STATISTICS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auto-update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Configure synchronous/asynchronous update</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AUTO_UPDATE_STATISTICS_ASYNC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Check statistics settings for a database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is_auto_create_stats_on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is_auto_update_stats_async_on</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sys.databases</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98823A-601E-47FB-9123-65C347373519}"/>
              </a:ext>
            </a:extLst>
          </p:cNvPr>
          <p:cNvPicPr>
            <a:picLocks noChangeAspect="1"/>
          </p:cNvPicPr>
          <p:nvPr/>
        </p:nvPicPr>
        <p:blipFill>
          <a:blip r:embed="rId2"/>
          <a:stretch>
            <a:fillRect/>
          </a:stretch>
        </p:blipFill>
        <p:spPr>
          <a:xfrm>
            <a:off x="674703" y="1714333"/>
            <a:ext cx="4916244" cy="4343982"/>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Preview a sample of your data </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3941685" y="3151573"/>
            <a:ext cx="1535837" cy="34622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477522" y="3324688"/>
            <a:ext cx="958789"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F6FB5A4-CA7C-480B-8D08-3C32F5E6CEC2}"/>
              </a:ext>
            </a:extLst>
          </p:cNvPr>
          <p:cNvPicPr>
            <a:picLocks noChangeAspect="1"/>
          </p:cNvPicPr>
          <p:nvPr/>
        </p:nvPicPr>
        <p:blipFill>
          <a:blip r:embed="rId3"/>
          <a:stretch>
            <a:fillRect/>
          </a:stretch>
        </p:blipFill>
        <p:spPr>
          <a:xfrm>
            <a:off x="6436311" y="1620155"/>
            <a:ext cx="3857833" cy="4532337"/>
          </a:xfrm>
          <a:prstGeom prst="rect">
            <a:avLst/>
          </a:prstGeom>
          <a:ln>
            <a:solidFill>
              <a:schemeClr val="tx1"/>
            </a:solidFill>
          </a:ln>
        </p:spPr>
      </p:pic>
    </p:spTree>
    <p:extLst>
      <p:ext uri="{BB962C8B-B14F-4D97-AF65-F5344CB8AC3E}">
        <p14:creationId xmlns:p14="http://schemas.microsoft.com/office/powerpoint/2010/main" val="347127744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883D-94EC-466F-9D23-183AF0492910}"/>
              </a:ext>
            </a:extLst>
          </p:cNvPr>
          <p:cNvSpPr>
            <a:spLocks noGrp="1"/>
          </p:cNvSpPr>
          <p:nvPr>
            <p:ph type="title"/>
          </p:nvPr>
        </p:nvSpPr>
        <p:spPr/>
        <p:txBody>
          <a:bodyPr/>
          <a:lstStyle/>
          <a:p>
            <a:r>
              <a:rPr lang="en-US" dirty="0"/>
              <a:t>Statistics (serverless SQL)</a:t>
            </a:r>
          </a:p>
        </p:txBody>
      </p:sp>
      <p:sp>
        <p:nvSpPr>
          <p:cNvPr id="3" name="Text Placeholder 2">
            <a:extLst>
              <a:ext uri="{FF2B5EF4-FFF2-40B4-BE49-F238E27FC236}">
                <a16:creationId xmlns:a16="http://schemas.microsoft.com/office/drawing/2014/main" id="{FBC2D8A7-0FFB-4C58-A070-DA8A9C7CA5BC}"/>
              </a:ext>
            </a:extLst>
          </p:cNvPr>
          <p:cNvSpPr>
            <a:spLocks noGrp="1"/>
          </p:cNvSpPr>
          <p:nvPr>
            <p:ph type="body" sz="quarter" idx="10"/>
          </p:nvPr>
        </p:nvSpPr>
        <p:spPr>
          <a:xfrm>
            <a:off x="584200" y="1435497"/>
            <a:ext cx="11018520" cy="3464025"/>
          </a:xfrm>
        </p:spPr>
        <p:txBody>
          <a:bodyPr/>
          <a:lstStyle/>
          <a:p>
            <a:r>
              <a:rPr lang="en-US" dirty="0">
                <a:latin typeface="+mn-lt"/>
              </a:rPr>
              <a:t>Automatic creation available only for Parquet and CSV support</a:t>
            </a:r>
          </a:p>
          <a:p>
            <a:endParaRPr lang="en-US" dirty="0">
              <a:latin typeface="+mn-lt"/>
            </a:endParaRPr>
          </a:p>
          <a:p>
            <a:r>
              <a:rPr lang="en-US" dirty="0">
                <a:latin typeface="+mn-lt"/>
              </a:rPr>
              <a:t>Same goes for recreation of statistics</a:t>
            </a:r>
          </a:p>
          <a:p>
            <a:endParaRPr lang="en-US" dirty="0">
              <a:latin typeface="+mn-lt"/>
            </a:endParaRPr>
          </a:p>
          <a:p>
            <a:r>
              <a:rPr lang="en-US" dirty="0">
                <a:latin typeface="+mn-lt"/>
              </a:rPr>
              <a:t>Only single-column statistics are currently supported</a:t>
            </a:r>
          </a:p>
          <a:p>
            <a:endParaRPr lang="en-US" dirty="0">
              <a:latin typeface="+mn-lt"/>
            </a:endParaRPr>
          </a:p>
          <a:p>
            <a:r>
              <a:rPr lang="en-US" dirty="0">
                <a:latin typeface="+mn-lt"/>
              </a:rPr>
              <a:t>CSV sampling not supported yet (only FULLSCAN)</a:t>
            </a:r>
          </a:p>
        </p:txBody>
      </p:sp>
    </p:spTree>
    <p:extLst>
      <p:ext uri="{BB962C8B-B14F-4D97-AF65-F5344CB8AC3E}">
        <p14:creationId xmlns:p14="http://schemas.microsoft.com/office/powerpoint/2010/main" val="420870868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dirty="0"/>
              <a:t>CTAS </a:t>
            </a:r>
            <a:r>
              <a:rPr spc="-15" dirty="0"/>
              <a:t>vs </a:t>
            </a:r>
            <a:r>
              <a:rPr dirty="0"/>
              <a:t>Insert / </a:t>
            </a:r>
            <a:r>
              <a:rPr spc="-15" dirty="0"/>
              <a:t>Update </a:t>
            </a:r>
            <a:r>
              <a:rPr dirty="0"/>
              <a:t>/ </a:t>
            </a:r>
            <a:r>
              <a:rPr spc="-10" dirty="0"/>
              <a:t>Delete </a:t>
            </a:r>
            <a:r>
              <a:rPr dirty="0"/>
              <a:t>/</a:t>
            </a:r>
            <a:r>
              <a:rPr spc="124" dirty="0"/>
              <a:t> </a:t>
            </a:r>
            <a:r>
              <a:rPr spc="-20" dirty="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a:t>
              </a:r>
              <a:r>
                <a:rPr lang="en-US" sz="1200" b="1" dirty="0">
                  <a:gradFill>
                    <a:gsLst>
                      <a:gs pos="2917">
                        <a:schemeClr val="tx1"/>
                      </a:gs>
                      <a:gs pos="30000">
                        <a:schemeClr val="tx1"/>
                      </a:gs>
                    </a:gsLst>
                    <a:lin ang="5400000" scaled="0"/>
                  </a:gradFill>
                </a:rPr>
                <a:t>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6142 6491</a:t>
            </a:r>
            <a:endParaRPr lang="en-US" dirty="0"/>
          </a:p>
        </p:txBody>
      </p:sp>
      <p:pic>
        <p:nvPicPr>
          <p:cNvPr id="2" name="Picture 2">
            <a:extLst>
              <a:ext uri="{FF2B5EF4-FFF2-40B4-BE49-F238E27FC236}">
                <a16:creationId xmlns:a16="http://schemas.microsoft.com/office/drawing/2014/main" id="{13679907-C2B2-4AE3-B275-743C0D805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8767" y="691515"/>
            <a:ext cx="5474970" cy="547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1E560C9-3B7D-4CD0-8BD2-5BE575CCA09B}"/>
              </a:ext>
            </a:extLst>
          </p:cNvPr>
          <p:cNvPicPr>
            <a:picLocks noChangeAspect="1"/>
          </p:cNvPicPr>
          <p:nvPr/>
        </p:nvPicPr>
        <p:blipFill>
          <a:blip r:embed="rId2"/>
          <a:stretch>
            <a:fillRect/>
          </a:stretch>
        </p:blipFill>
        <p:spPr>
          <a:xfrm>
            <a:off x="672206" y="1708741"/>
            <a:ext cx="5201686" cy="4138883"/>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6326800" cy="465621"/>
          </a:xfrm>
        </p:spPr>
        <p:txBody>
          <a:bodyPr/>
          <a:lstStyle/>
          <a:p>
            <a:r>
              <a:rPr lang="en-US" sz="1800" dirty="0">
                <a:solidFill>
                  <a:schemeClr val="tx1"/>
                </a:solidFill>
              </a:rPr>
              <a:t>See basic file properties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261282" y="5477526"/>
            <a:ext cx="1612609" cy="3700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873891" y="5662575"/>
            <a:ext cx="832280"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399F0FC-A5B3-4E3B-B844-B1DB9F5B0FDE}"/>
              </a:ext>
            </a:extLst>
          </p:cNvPr>
          <p:cNvPicPr>
            <a:picLocks noChangeAspect="1"/>
          </p:cNvPicPr>
          <p:nvPr/>
        </p:nvPicPr>
        <p:blipFill>
          <a:blip r:embed="rId3"/>
          <a:stretch>
            <a:fillRect/>
          </a:stretch>
        </p:blipFill>
        <p:spPr>
          <a:xfrm>
            <a:off x="6706172" y="1198485"/>
            <a:ext cx="4813621" cy="5367539"/>
          </a:xfrm>
          <a:prstGeom prst="rect">
            <a:avLst/>
          </a:prstGeom>
          <a:ln>
            <a:solidFill>
              <a:schemeClr val="tx1"/>
            </a:solidFill>
          </a:ln>
        </p:spPr>
      </p:pic>
    </p:spTree>
    <p:extLst>
      <p:ext uri="{BB962C8B-B14F-4D97-AF65-F5344CB8AC3E}">
        <p14:creationId xmlns:p14="http://schemas.microsoft.com/office/powerpoint/2010/main" val="200350303"/>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2180725"/>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Best practices for rapid </a:t>
            </a:r>
            <a:r>
              <a:rPr lang="en-US" sz="1600" dirty="0">
                <a:ea typeface="Calibri" panose="020F0502020204030204" pitchFamily="34" charset="0"/>
                <a:cs typeface="Times New Roman" panose="02020603050405020304" pitchFamily="18" charset="0"/>
              </a:rPr>
              <a:t>and</a:t>
            </a:r>
            <a:r>
              <a:rPr lang="en-US" sz="1600" dirty="0">
                <a:effectLst/>
                <a:ea typeface="Calibri" panose="020F0502020204030204" pitchFamily="34" charset="0"/>
                <a:cs typeface="Times New Roman" panose="02020603050405020304" pitchFamily="18" charset="0"/>
              </a:rPr>
              <a:t> reliable data ingestion into a Data Warehouse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 well architected data lake is built upon scalable and secure partitioning structure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Established best practices for data transformation within the data engineering pipeline in order to efficiently go from raw to structured data for analysis</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Implement optimization strategizes for data warehouse using SQL</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Apply security concepts to a customer scenario</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BC78ED-A3A5-478D-B7FD-F64F16728AFD}"/>
              </a:ext>
            </a:extLst>
          </p:cNvPr>
          <p:cNvPicPr>
            <a:picLocks noChangeAspect="1"/>
          </p:cNvPicPr>
          <p:nvPr/>
        </p:nvPicPr>
        <p:blipFill>
          <a:blip r:embed="rId2"/>
          <a:stretch>
            <a:fillRect/>
          </a:stretch>
        </p:blipFill>
        <p:spPr>
          <a:xfrm>
            <a:off x="1034722" y="1890952"/>
            <a:ext cx="4746781" cy="409677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Manage Access -  Configure standard POSIX ACLs on files and folders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199135" y="4554246"/>
            <a:ext cx="1573487" cy="30183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772622" y="4705165"/>
            <a:ext cx="99818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5FC5705-C5BC-4FDC-8A1B-FF5924AFC6CF}"/>
              </a:ext>
            </a:extLst>
          </p:cNvPr>
          <p:cNvPicPr>
            <a:picLocks noChangeAspect="1"/>
          </p:cNvPicPr>
          <p:nvPr/>
        </p:nvPicPr>
        <p:blipFill>
          <a:blip r:embed="rId3"/>
          <a:stretch>
            <a:fillRect/>
          </a:stretch>
        </p:blipFill>
        <p:spPr>
          <a:xfrm>
            <a:off x="6770805" y="1530099"/>
            <a:ext cx="4667633" cy="5113156"/>
          </a:xfrm>
          <a:prstGeom prst="rect">
            <a:avLst/>
          </a:prstGeom>
          <a:ln>
            <a:solidFill>
              <a:schemeClr val="tx1"/>
            </a:solidFill>
          </a:ln>
        </p:spPr>
      </p:pic>
    </p:spTree>
    <p:extLst>
      <p:ext uri="{BB962C8B-B14F-4D97-AF65-F5344CB8AC3E}">
        <p14:creationId xmlns:p14="http://schemas.microsoft.com/office/powerpoint/2010/main" val="7753905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7B2FBD4-CF24-45DC-9C60-D6422386B9C3}"/>
              </a:ext>
            </a:extLst>
          </p:cNvPr>
          <p:cNvPicPr>
            <a:picLocks noChangeAspect="1"/>
          </p:cNvPicPr>
          <p:nvPr/>
        </p:nvPicPr>
        <p:blipFill>
          <a:blip r:embed="rId3"/>
          <a:stretch>
            <a:fillRect/>
          </a:stretch>
        </p:blipFill>
        <p:spPr>
          <a:xfrm>
            <a:off x="426425" y="4254161"/>
            <a:ext cx="4086531" cy="2403842"/>
          </a:xfrm>
          <a:prstGeom prst="rect">
            <a:avLst/>
          </a:prstGeom>
          <a:ln>
            <a:solidFill>
              <a:schemeClr val="tx1"/>
            </a:solidFill>
          </a:ln>
        </p:spPr>
      </p:pic>
      <p:pic>
        <p:nvPicPr>
          <p:cNvPr id="6" name="Picture 5">
            <a:extLst>
              <a:ext uri="{FF2B5EF4-FFF2-40B4-BE49-F238E27FC236}">
                <a16:creationId xmlns:a16="http://schemas.microsoft.com/office/drawing/2014/main" id="{3129F201-6DFA-4A12-B7AE-A373235AA443}"/>
              </a:ext>
            </a:extLst>
          </p:cNvPr>
          <p:cNvPicPr>
            <a:picLocks noChangeAspect="1"/>
          </p:cNvPicPr>
          <p:nvPr/>
        </p:nvPicPr>
        <p:blipFill rotWithShape="1">
          <a:blip r:embed="rId4"/>
          <a:srcRect b="32217"/>
          <a:stretch/>
        </p:blipFill>
        <p:spPr>
          <a:xfrm>
            <a:off x="426425" y="2004191"/>
            <a:ext cx="3994517" cy="206468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600" dirty="0">
                <a:solidFill>
                  <a:schemeClr val="tx1"/>
                </a:solidFill>
              </a:rPr>
              <a:t>Two simple gestures to start analyzing with SQL scripts or with notebooks. </a:t>
            </a:r>
          </a:p>
          <a:p>
            <a:r>
              <a:rPr lang="en-US" sz="1600" dirty="0">
                <a:solidFill>
                  <a:schemeClr val="tx1"/>
                </a:solidFill>
              </a:rPr>
              <a:t>T-SQL or PySpark auto-generated.</a:t>
            </a:r>
          </a:p>
        </p:txBody>
      </p:sp>
      <p:sp>
        <p:nvSpPr>
          <p:cNvPr id="13" name="Rectangle 12">
            <a:extLst>
              <a:ext uri="{FF2B5EF4-FFF2-40B4-BE49-F238E27FC236}">
                <a16:creationId xmlns:a16="http://schemas.microsoft.com/office/drawing/2014/main" id="{720F92A5-81DD-4483-AE5D-1534F9BC8F99}"/>
              </a:ext>
            </a:extLst>
          </p:cNvPr>
          <p:cNvSpPr/>
          <p:nvPr/>
        </p:nvSpPr>
        <p:spPr bwMode="auto">
          <a:xfrm>
            <a:off x="1624858" y="2784907"/>
            <a:ext cx="2796084" cy="2390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30" idx="1"/>
          </p:cNvCxnSpPr>
          <p:nvPr/>
        </p:nvCxnSpPr>
        <p:spPr>
          <a:xfrm flipV="1">
            <a:off x="4420942" y="2044839"/>
            <a:ext cx="1117767" cy="859607"/>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1269507" y="5485530"/>
            <a:ext cx="3151435" cy="26031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37" idx="1"/>
          </p:cNvCxnSpPr>
          <p:nvPr/>
        </p:nvCxnSpPr>
        <p:spPr>
          <a:xfrm flipV="1">
            <a:off x="4420942" y="4840325"/>
            <a:ext cx="711085" cy="775361"/>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30" name="Picture 29">
            <a:extLst>
              <a:ext uri="{FF2B5EF4-FFF2-40B4-BE49-F238E27FC236}">
                <a16:creationId xmlns:a16="http://schemas.microsoft.com/office/drawing/2014/main" id="{3B97A812-B65E-4DAB-B7D6-D6B4EF2EA152}"/>
              </a:ext>
            </a:extLst>
          </p:cNvPr>
          <p:cNvPicPr>
            <a:picLocks noChangeAspect="1"/>
          </p:cNvPicPr>
          <p:nvPr/>
        </p:nvPicPr>
        <p:blipFill>
          <a:blip r:embed="rId5"/>
          <a:stretch>
            <a:fillRect/>
          </a:stretch>
        </p:blipFill>
        <p:spPr>
          <a:xfrm>
            <a:off x="5538709" y="1397360"/>
            <a:ext cx="6460077" cy="1294958"/>
          </a:xfrm>
          <a:prstGeom prst="rect">
            <a:avLst/>
          </a:prstGeom>
          <a:ln>
            <a:solidFill>
              <a:schemeClr val="tx1"/>
            </a:solidFill>
          </a:ln>
        </p:spPr>
      </p:pic>
      <p:pic>
        <p:nvPicPr>
          <p:cNvPr id="35" name="Picture 34">
            <a:extLst>
              <a:ext uri="{FF2B5EF4-FFF2-40B4-BE49-F238E27FC236}">
                <a16:creationId xmlns:a16="http://schemas.microsoft.com/office/drawing/2014/main" id="{4DA3B70F-E0B8-49B5-8144-727F68141D3C}"/>
              </a:ext>
            </a:extLst>
          </p:cNvPr>
          <p:cNvPicPr>
            <a:picLocks noChangeAspect="1"/>
          </p:cNvPicPr>
          <p:nvPr/>
        </p:nvPicPr>
        <p:blipFill>
          <a:blip r:embed="rId6"/>
          <a:stretch>
            <a:fillRect/>
          </a:stretch>
        </p:blipFill>
        <p:spPr>
          <a:xfrm>
            <a:off x="7108195" y="2631039"/>
            <a:ext cx="4989791" cy="1409672"/>
          </a:xfrm>
          <a:prstGeom prst="rect">
            <a:avLst/>
          </a:prstGeom>
          <a:ln>
            <a:solidFill>
              <a:schemeClr val="tx1"/>
            </a:solidFill>
          </a:ln>
        </p:spPr>
      </p:pic>
      <p:pic>
        <p:nvPicPr>
          <p:cNvPr id="37" name="Picture 36">
            <a:extLst>
              <a:ext uri="{FF2B5EF4-FFF2-40B4-BE49-F238E27FC236}">
                <a16:creationId xmlns:a16="http://schemas.microsoft.com/office/drawing/2014/main" id="{1DA3D104-98F9-47C7-9694-FC190C8749D6}"/>
              </a:ext>
            </a:extLst>
          </p:cNvPr>
          <p:cNvPicPr>
            <a:picLocks noChangeAspect="1"/>
          </p:cNvPicPr>
          <p:nvPr/>
        </p:nvPicPr>
        <p:blipFill>
          <a:blip r:embed="rId7"/>
          <a:stretch>
            <a:fillRect/>
          </a:stretch>
        </p:blipFill>
        <p:spPr>
          <a:xfrm>
            <a:off x="5132027" y="4079528"/>
            <a:ext cx="6633548" cy="1521594"/>
          </a:xfrm>
          <a:prstGeom prst="rect">
            <a:avLst/>
          </a:prstGeom>
          <a:ln>
            <a:solidFill>
              <a:schemeClr val="tx1"/>
            </a:solidFill>
          </a:ln>
        </p:spPr>
      </p:pic>
      <p:pic>
        <p:nvPicPr>
          <p:cNvPr id="41" name="Picture 40">
            <a:extLst>
              <a:ext uri="{FF2B5EF4-FFF2-40B4-BE49-F238E27FC236}">
                <a16:creationId xmlns:a16="http://schemas.microsoft.com/office/drawing/2014/main" id="{748D5C68-7A58-4CF2-B90C-A186CF4F3D65}"/>
              </a:ext>
            </a:extLst>
          </p:cNvPr>
          <p:cNvPicPr>
            <a:picLocks noChangeAspect="1"/>
          </p:cNvPicPr>
          <p:nvPr/>
        </p:nvPicPr>
        <p:blipFill>
          <a:blip r:embed="rId8"/>
          <a:stretch>
            <a:fillRect/>
          </a:stretch>
        </p:blipFill>
        <p:spPr>
          <a:xfrm>
            <a:off x="6585117" y="5456082"/>
            <a:ext cx="5512869" cy="1389475"/>
          </a:xfrm>
          <a:prstGeom prst="rect">
            <a:avLst/>
          </a:prstGeom>
          <a:ln>
            <a:solidFill>
              <a:schemeClr val="tx1"/>
            </a:solidFill>
          </a:ln>
        </p:spPr>
      </p:pic>
    </p:spTree>
    <p:extLst>
      <p:ext uri="{BB962C8B-B14F-4D97-AF65-F5344CB8AC3E}">
        <p14:creationId xmlns:p14="http://schemas.microsoft.com/office/powerpoint/2010/main" val="23839831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25E65A5-9BA4-4D9D-A507-D42961221A30}"/>
              </a:ext>
            </a:extLst>
          </p:cNvPr>
          <p:cNvPicPr>
            <a:picLocks noChangeAspect="1"/>
          </p:cNvPicPr>
          <p:nvPr/>
        </p:nvPicPr>
        <p:blipFill>
          <a:blip r:embed="rId2"/>
          <a:stretch>
            <a:fillRect/>
          </a:stretch>
        </p:blipFill>
        <p:spPr>
          <a:xfrm>
            <a:off x="5672264" y="1985392"/>
            <a:ext cx="2113648" cy="4650025"/>
          </a:xfrm>
          <a:prstGeom prst="rect">
            <a:avLst/>
          </a:prstGeom>
          <a:ln>
            <a:solidFill>
              <a:schemeClr val="tx1"/>
            </a:solidFill>
          </a:ln>
        </p:spPr>
      </p:pic>
      <p:pic>
        <p:nvPicPr>
          <p:cNvPr id="6" name="Picture 5">
            <a:extLst>
              <a:ext uri="{FF2B5EF4-FFF2-40B4-BE49-F238E27FC236}">
                <a16:creationId xmlns:a16="http://schemas.microsoft.com/office/drawing/2014/main" id="{38774EC8-45B8-4D8D-BAC1-5CC490244973}"/>
              </a:ext>
            </a:extLst>
          </p:cNvPr>
          <p:cNvPicPr>
            <a:picLocks noChangeAspect="1"/>
          </p:cNvPicPr>
          <p:nvPr/>
        </p:nvPicPr>
        <p:blipFill>
          <a:blip r:embed="rId3"/>
          <a:stretch>
            <a:fillRect/>
          </a:stretch>
        </p:blipFill>
        <p:spPr>
          <a:xfrm>
            <a:off x="1587561" y="3118192"/>
            <a:ext cx="2390775" cy="185737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7252669" cy="465621"/>
          </a:xfrm>
        </p:spPr>
        <p:txBody>
          <a:bodyPr/>
          <a:lstStyle/>
          <a:p>
            <a:r>
              <a:rPr lang="en-US" sz="1800" dirty="0">
                <a:solidFill>
                  <a:schemeClr val="tx1"/>
                </a:solidFill>
              </a:rPr>
              <a:t>Explore the different kinds of databases that exist in a workspace. </a:t>
            </a:r>
            <a:endParaRPr lang="en-US" sz="1600" dirty="0">
              <a:solidFill>
                <a:schemeClr val="tx1"/>
              </a:solidFill>
            </a:endParaRPr>
          </a:p>
        </p:txBody>
      </p:sp>
      <p:cxnSp>
        <p:nvCxnSpPr>
          <p:cNvPr id="19" name="Straight Arrow Connector 18">
            <a:extLst>
              <a:ext uri="{FF2B5EF4-FFF2-40B4-BE49-F238E27FC236}">
                <a16:creationId xmlns:a16="http://schemas.microsoft.com/office/drawing/2014/main" id="{222AA3DB-4CE1-4A93-A0D5-EBFDD4EE5D29}"/>
              </a:ext>
            </a:extLst>
          </p:cNvPr>
          <p:cNvCxnSpPr>
            <a:cxnSpLocks/>
          </p:cNvCxnSpPr>
          <p:nvPr/>
        </p:nvCxnSpPr>
        <p:spPr>
          <a:xfrm flipV="1">
            <a:off x="3281489" y="2438922"/>
            <a:ext cx="2546434" cy="1170318"/>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5D964FA-78D4-4B17-ACB8-AE3F53A07ACB}"/>
              </a:ext>
            </a:extLst>
          </p:cNvPr>
          <p:cNvCxnSpPr>
            <a:cxnSpLocks/>
          </p:cNvCxnSpPr>
          <p:nvPr/>
        </p:nvCxnSpPr>
        <p:spPr>
          <a:xfrm>
            <a:off x="3547431" y="4254105"/>
            <a:ext cx="2124833" cy="241343"/>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BCF855-F285-460C-9388-F50F7CFF3E28}"/>
              </a:ext>
            </a:extLst>
          </p:cNvPr>
          <p:cNvCxnSpPr>
            <a:cxnSpLocks/>
          </p:cNvCxnSpPr>
          <p:nvPr/>
        </p:nvCxnSpPr>
        <p:spPr>
          <a:xfrm>
            <a:off x="3064498" y="4595438"/>
            <a:ext cx="2763425" cy="138672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267BE7F-FE4E-41F7-98E8-D9B87D0C138E}"/>
              </a:ext>
            </a:extLst>
          </p:cNvPr>
          <p:cNvSpPr/>
          <p:nvPr/>
        </p:nvSpPr>
        <p:spPr bwMode="auto">
          <a:xfrm>
            <a:off x="176914" y="3272485"/>
            <a:ext cx="1539395" cy="275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Dedicated SQL pool</a:t>
            </a:r>
          </a:p>
        </p:txBody>
      </p:sp>
      <p:sp>
        <p:nvSpPr>
          <p:cNvPr id="23" name="Rectangle 22">
            <a:extLst>
              <a:ext uri="{FF2B5EF4-FFF2-40B4-BE49-F238E27FC236}">
                <a16:creationId xmlns:a16="http://schemas.microsoft.com/office/drawing/2014/main" id="{362364C5-CEDD-4934-B220-EA0757F9025D}"/>
              </a:ext>
            </a:extLst>
          </p:cNvPr>
          <p:cNvSpPr/>
          <p:nvPr/>
        </p:nvSpPr>
        <p:spPr bwMode="auto">
          <a:xfrm>
            <a:off x="165253" y="3944438"/>
            <a:ext cx="1551056"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Serverless SQL pool</a:t>
            </a:r>
          </a:p>
        </p:txBody>
      </p:sp>
      <p:sp>
        <p:nvSpPr>
          <p:cNvPr id="24" name="Rectangle 23">
            <a:extLst>
              <a:ext uri="{FF2B5EF4-FFF2-40B4-BE49-F238E27FC236}">
                <a16:creationId xmlns:a16="http://schemas.microsoft.com/office/drawing/2014/main" id="{501BD7B4-4D17-42B3-A695-85F4DD5CCAF6}"/>
              </a:ext>
            </a:extLst>
          </p:cNvPr>
          <p:cNvSpPr/>
          <p:nvPr/>
        </p:nvSpPr>
        <p:spPr bwMode="auto">
          <a:xfrm>
            <a:off x="227711" y="4495448"/>
            <a:ext cx="1426140"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Spark database</a:t>
            </a:r>
          </a:p>
        </p:txBody>
      </p:sp>
    </p:spTree>
    <p:extLst>
      <p:ext uri="{BB962C8B-B14F-4D97-AF65-F5344CB8AC3E}">
        <p14:creationId xmlns:p14="http://schemas.microsoft.com/office/powerpoint/2010/main" val="20874728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226950"/>
            <a:ext cx="5424420" cy="465621"/>
          </a:xfrm>
        </p:spPr>
        <p:txBody>
          <a:bodyPr/>
          <a:lstStyle/>
          <a:p>
            <a:r>
              <a:rPr lang="en-US" sz="1600" dirty="0"/>
              <a:t>Familiar gesture to generate T-SQL scripts from SQL metadata objects such as tables.</a:t>
            </a:r>
            <a:endParaRPr lang="en-US" sz="1100"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6426" y="1862552"/>
            <a:ext cx="4985276" cy="3420722"/>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8" y="1226950"/>
            <a:ext cx="5841517"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600" dirty="0">
                <a:solidFill>
                  <a:schemeClr val="tx1"/>
                </a:solidFill>
              </a:rPr>
              <a:t>Starting from a table, auto-generate a single line of PySpark code that makes it easy to load a SQL table into a Spark dataframe​</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72" y="1822038"/>
            <a:ext cx="4661140" cy="309895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393" y="5283274"/>
            <a:ext cx="5974122" cy="1432942"/>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8374" y="3371517"/>
            <a:ext cx="1596099" cy="36649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6423" y="3738015"/>
            <a:ext cx="1" cy="1545259"/>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42127759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350432" cy="977418"/>
          </a:xfrm>
        </p:spPr>
        <p:txBody>
          <a:bodyPr/>
          <a:lstStyle/>
          <a:p>
            <a:pPr>
              <a:lnSpc>
                <a:spcPct val="150000"/>
              </a:lnSpc>
            </a:pPr>
            <a:r>
              <a:rPr lang="en-US" sz="1600" dirty="0"/>
              <a:t>Orchestration datasets describe data that is persisted. Once a dataset is defined, it can be used in pipelines and sources of data or as sinks of data. </a:t>
            </a:r>
            <a:endParaRPr lang="en-US" sz="1100"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4587" y="2765028"/>
            <a:ext cx="2380828" cy="1992121"/>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570" y="2107337"/>
            <a:ext cx="8125733" cy="4300285"/>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025" y="4385514"/>
            <a:ext cx="916289" cy="23741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314" y="4504220"/>
            <a:ext cx="1732257"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5485247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4" y="1164550"/>
            <a:ext cx="6029460" cy="5411032"/>
          </a:xfrm>
        </p:spPr>
        <p:txBody>
          <a:bodyPr/>
          <a:lstStyle/>
          <a:p>
            <a:r>
              <a:rPr lang="en-US" sz="1800" dirty="0">
                <a:solidFill>
                  <a:schemeClr val="tx2"/>
                </a:solidFill>
                <a:latin typeface="+mj-lt"/>
              </a:rPr>
              <a:t>Overview</a:t>
            </a:r>
          </a:p>
          <a:p>
            <a:r>
              <a:rPr lang="en-US" sz="1600" dirty="0"/>
              <a:t>It provides development experience to query, analyze, model data</a:t>
            </a:r>
          </a:p>
          <a:p>
            <a:endParaRPr lang="en-US" sz="1800" dirty="0">
              <a:solidFill>
                <a:schemeClr val="tx2"/>
              </a:solidFill>
              <a:latin typeface="+mj-lt"/>
            </a:endParaRPr>
          </a:p>
          <a:p>
            <a:r>
              <a:rPr lang="en-US" sz="1800" dirty="0">
                <a:solidFill>
                  <a:schemeClr val="tx2"/>
                </a:solidFill>
                <a:latin typeface="+mj-lt"/>
              </a:rPr>
              <a:t>Benefits</a:t>
            </a:r>
          </a:p>
          <a:p>
            <a:r>
              <a:rPr lang="en-US" sz="1600" dirty="0"/>
              <a:t>Multiple languages to analyze data under one umbrella </a:t>
            </a:r>
          </a:p>
          <a:p>
            <a:r>
              <a:rPr lang="en-US" sz="1600" dirty="0"/>
              <a:t>Switch over notebooks and scripts without loosing content</a:t>
            </a:r>
          </a:p>
          <a:p>
            <a:r>
              <a:rPr lang="en-US" sz="1600" dirty="0"/>
              <a:t>Code intellisense offers reliable code development</a:t>
            </a:r>
          </a:p>
          <a:p>
            <a:r>
              <a:rPr lang="en-US" sz="1600" dirty="0"/>
              <a:t>Create insightful visualizations </a:t>
            </a:r>
          </a:p>
          <a:p>
            <a:r>
              <a:rPr lang="en-US" sz="1600" dirty="0"/>
              <a:t>Organize artifacts in folders and sub-folders</a:t>
            </a:r>
          </a:p>
        </p:txBody>
      </p:sp>
      <p:pic>
        <p:nvPicPr>
          <p:cNvPr id="6" name="Picture 5">
            <a:extLst>
              <a:ext uri="{FF2B5EF4-FFF2-40B4-BE49-F238E27FC236}">
                <a16:creationId xmlns:a16="http://schemas.microsoft.com/office/drawing/2014/main" id="{C1CF740B-0F89-4F3A-8570-EF8FF51A6AF8}"/>
              </a:ext>
            </a:extLst>
          </p:cNvPr>
          <p:cNvPicPr>
            <a:picLocks noChangeAspect="1"/>
          </p:cNvPicPr>
          <p:nvPr/>
        </p:nvPicPr>
        <p:blipFill>
          <a:blip r:embed="rId2"/>
          <a:stretch>
            <a:fillRect/>
          </a:stretch>
        </p:blipFill>
        <p:spPr>
          <a:xfrm>
            <a:off x="6994563" y="1101203"/>
            <a:ext cx="3314700" cy="5505450"/>
          </a:xfrm>
          <a:prstGeom prst="rect">
            <a:avLst/>
          </a:prstGeom>
          <a:ln>
            <a:solidFill>
              <a:schemeClr val="tx1"/>
            </a:solidFill>
          </a:ln>
        </p:spPr>
      </p:pic>
    </p:spTree>
    <p:extLst>
      <p:ext uri="{BB962C8B-B14F-4D97-AF65-F5344CB8AC3E}">
        <p14:creationId xmlns:p14="http://schemas.microsoft.com/office/powerpoint/2010/main" val="25727357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272595686"/>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Azure Synapse Analytics 101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tx1"/>
                        </a:solidFill>
                        <a:effectLst/>
                        <a:latin typeface="+mn-lt"/>
                      </a:endParaRPr>
                    </a:p>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tx1"/>
                        </a:solidFill>
                        <a:effectLst/>
                        <a:latin typeface="+mn-lt"/>
                      </a:endParaRPr>
                    </a:p>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End of Day 1</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CloudLabs Learner Portal &amp; Synapse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129914"/>
            <a:ext cx="4556122" cy="4962976"/>
          </a:xfrm>
        </p:spPr>
        <p:txBody>
          <a:bodyPr/>
          <a:lstStyle/>
          <a:p>
            <a:r>
              <a:rPr lang="en-US" sz="1800" dirty="0">
                <a:solidFill>
                  <a:schemeClr val="tx2"/>
                </a:solidFill>
                <a:latin typeface="+mj-lt"/>
              </a:rPr>
              <a:t>SQL Script</a:t>
            </a:r>
          </a:p>
          <a:p>
            <a:r>
              <a:rPr lang="en-US" sz="1600" dirty="0"/>
              <a:t>Authoring SQL Scripts</a:t>
            </a:r>
          </a:p>
          <a:p>
            <a:r>
              <a:rPr lang="en-US" sz="1600" dirty="0"/>
              <a:t>Execute SQL script on dedicated SQL pool or serverless SQL pool</a:t>
            </a:r>
          </a:p>
          <a:p>
            <a:r>
              <a:rPr lang="en-US" sz="1600" dirty="0"/>
              <a:t>Commit individual SQL script or multiple SQL scripts through Commit all feature</a:t>
            </a:r>
          </a:p>
          <a:p>
            <a:r>
              <a:rPr lang="en-US" sz="1600" dirty="0"/>
              <a:t>Language support and intellisense</a:t>
            </a:r>
          </a:p>
          <a:p>
            <a:endParaRPr lang="en-US" sz="1800" dirty="0">
              <a:solidFill>
                <a:schemeClr val="tx2"/>
              </a:solidFill>
              <a:latin typeface="+mj-lt"/>
            </a:endParaRPr>
          </a:p>
        </p:txBody>
      </p:sp>
      <p:pic>
        <p:nvPicPr>
          <p:cNvPr id="2" name="Picture 1">
            <a:extLst>
              <a:ext uri="{FF2B5EF4-FFF2-40B4-BE49-F238E27FC236}">
                <a16:creationId xmlns:a16="http://schemas.microsoft.com/office/drawing/2014/main" id="{E83CB1D2-3527-43C1-86E0-F90901F49D51}"/>
              </a:ext>
            </a:extLst>
          </p:cNvPr>
          <p:cNvPicPr>
            <a:picLocks noChangeAspect="1"/>
          </p:cNvPicPr>
          <p:nvPr/>
        </p:nvPicPr>
        <p:blipFill>
          <a:blip r:embed="rId2"/>
          <a:stretch>
            <a:fillRect/>
          </a:stretch>
        </p:blipFill>
        <p:spPr>
          <a:xfrm>
            <a:off x="6191755" y="1159274"/>
            <a:ext cx="3880499" cy="2269726"/>
          </a:xfrm>
          <a:prstGeom prst="rect">
            <a:avLst/>
          </a:prstGeom>
          <a:ln>
            <a:solidFill>
              <a:schemeClr val="tx1"/>
            </a:solidFill>
          </a:ln>
        </p:spPr>
      </p:pic>
      <p:sp>
        <p:nvSpPr>
          <p:cNvPr id="6" name="Rectangle 5">
            <a:extLst>
              <a:ext uri="{FF2B5EF4-FFF2-40B4-BE49-F238E27FC236}">
                <a16:creationId xmlns:a16="http://schemas.microsoft.com/office/drawing/2014/main" id="{F57777B4-B582-482C-99D3-A8BB6CB322FE}"/>
              </a:ext>
            </a:extLst>
          </p:cNvPr>
          <p:cNvSpPr/>
          <p:nvPr/>
        </p:nvSpPr>
        <p:spPr bwMode="auto">
          <a:xfrm>
            <a:off x="7682346" y="2294137"/>
            <a:ext cx="1143000" cy="200891"/>
          </a:xfrm>
          <a:prstGeom prst="rect">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AAA7109A-54FB-493A-A484-C899DA768769}"/>
              </a:ext>
            </a:extLst>
          </p:cNvPr>
          <p:cNvPicPr>
            <a:picLocks noChangeAspect="1"/>
          </p:cNvPicPr>
          <p:nvPr/>
        </p:nvPicPr>
        <p:blipFill>
          <a:blip r:embed="rId3"/>
          <a:stretch>
            <a:fillRect/>
          </a:stretch>
        </p:blipFill>
        <p:spPr>
          <a:xfrm>
            <a:off x="4726132" y="3583693"/>
            <a:ext cx="7309570" cy="3083070"/>
          </a:xfrm>
          <a:prstGeom prst="rect">
            <a:avLst/>
          </a:prstGeom>
          <a:ln>
            <a:solidFill>
              <a:schemeClr val="tx1"/>
            </a:solidFill>
          </a:ln>
        </p:spPr>
      </p:pic>
    </p:spTree>
    <p:extLst>
      <p:ext uri="{BB962C8B-B14F-4D97-AF65-F5344CB8AC3E}">
        <p14:creationId xmlns:p14="http://schemas.microsoft.com/office/powerpoint/2010/main" val="32237905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4" y="1129914"/>
            <a:ext cx="5555965" cy="950813"/>
          </a:xfrm>
        </p:spPr>
        <p:txBody>
          <a:bodyPr/>
          <a:lstStyle/>
          <a:p>
            <a:pPr>
              <a:spcAft>
                <a:spcPts val="1000"/>
              </a:spcAft>
            </a:pPr>
            <a:r>
              <a:rPr lang="en-US" sz="1800" dirty="0">
                <a:solidFill>
                  <a:schemeClr val="tx2"/>
                </a:solidFill>
                <a:latin typeface="+mj-lt"/>
              </a:rPr>
              <a:t>SQL Script</a:t>
            </a:r>
          </a:p>
          <a:p>
            <a:pPr>
              <a:spcAft>
                <a:spcPts val="1000"/>
              </a:spcAft>
            </a:pPr>
            <a:r>
              <a:rPr lang="en-US" sz="1600" dirty="0"/>
              <a:t>View results in Table or Chart form and export results in several popular formats</a:t>
            </a:r>
          </a:p>
          <a:p>
            <a:endParaRPr lang="en-US" sz="1800" dirty="0">
              <a:solidFill>
                <a:schemeClr val="tx2"/>
              </a:solidFill>
              <a:latin typeface="+mj-lt"/>
            </a:endParaRPr>
          </a:p>
        </p:txBody>
      </p:sp>
      <p:pic>
        <p:nvPicPr>
          <p:cNvPr id="8" name="Picture 7">
            <a:extLst>
              <a:ext uri="{FF2B5EF4-FFF2-40B4-BE49-F238E27FC236}">
                <a16:creationId xmlns:a16="http://schemas.microsoft.com/office/drawing/2014/main" id="{3565888E-B690-429F-9564-FF0F8BD3B6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039" y="2173923"/>
            <a:ext cx="6594118" cy="4461494"/>
          </a:xfrm>
          <a:prstGeom prst="rect">
            <a:avLst/>
          </a:prstGeom>
          <a:ln>
            <a:solidFill>
              <a:schemeClr val="bg2">
                <a:lumMod val="50000"/>
              </a:schemeClr>
            </a:solidFill>
          </a:ln>
        </p:spPr>
      </p:pic>
      <p:pic>
        <p:nvPicPr>
          <p:cNvPr id="9" name="Picture 8">
            <a:extLst>
              <a:ext uri="{FF2B5EF4-FFF2-40B4-BE49-F238E27FC236}">
                <a16:creationId xmlns:a16="http://schemas.microsoft.com/office/drawing/2014/main" id="{32A5586B-83D9-44C3-8A80-165D4E8B96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56270" y="4284017"/>
            <a:ext cx="4479469" cy="2365396"/>
          </a:xfrm>
          <a:prstGeom prst="rect">
            <a:avLst/>
          </a:prstGeom>
          <a:ln>
            <a:solidFill>
              <a:schemeClr val="bg2">
                <a:lumMod val="50000"/>
              </a:schemeClr>
            </a:solidFill>
          </a:ln>
        </p:spPr>
      </p:pic>
      <p:pic>
        <p:nvPicPr>
          <p:cNvPr id="11" name="Graphic 10" descr="Zoom in">
            <a:extLst>
              <a:ext uri="{FF2B5EF4-FFF2-40B4-BE49-F238E27FC236}">
                <a16:creationId xmlns:a16="http://schemas.microsoft.com/office/drawing/2014/main" id="{1E7F2F58-5822-4DD0-86FD-BA9D5C9DC4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1533" y="4497355"/>
            <a:ext cx="247054" cy="247054"/>
          </a:xfrm>
          <a:prstGeom prst="rect">
            <a:avLst/>
          </a:prstGeom>
        </p:spPr>
      </p:pic>
      <p:sp>
        <p:nvSpPr>
          <p:cNvPr id="12" name="Rectangle 11">
            <a:extLst>
              <a:ext uri="{FF2B5EF4-FFF2-40B4-BE49-F238E27FC236}">
                <a16:creationId xmlns:a16="http://schemas.microsoft.com/office/drawing/2014/main" id="{42DB2BA5-5551-4CC0-9F32-8399E80826EB}"/>
              </a:ext>
            </a:extLst>
          </p:cNvPr>
          <p:cNvSpPr/>
          <p:nvPr/>
        </p:nvSpPr>
        <p:spPr bwMode="auto">
          <a:xfrm>
            <a:off x="464039" y="4620882"/>
            <a:ext cx="2428451" cy="4198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B4B2860B-E1E7-4ED8-8F23-3729EC65CA24}"/>
              </a:ext>
            </a:extLst>
          </p:cNvPr>
          <p:cNvCxnSpPr>
            <a:cxnSpLocks/>
          </p:cNvCxnSpPr>
          <p:nvPr/>
        </p:nvCxnSpPr>
        <p:spPr>
          <a:xfrm>
            <a:off x="2892490" y="4744409"/>
            <a:ext cx="96377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C75531A-CAD9-4963-957C-E05AF1E0E55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30573" y="685603"/>
            <a:ext cx="5915318" cy="3811752"/>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49513F57-E357-4E9A-A7F5-28A0BA636902}"/>
              </a:ext>
            </a:extLst>
          </p:cNvPr>
          <p:cNvSpPr/>
          <p:nvPr/>
        </p:nvSpPr>
        <p:spPr bwMode="auto">
          <a:xfrm>
            <a:off x="6596743" y="4620882"/>
            <a:ext cx="1306286" cy="147200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57582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Notebooks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268963"/>
            <a:ext cx="3753689" cy="2043404"/>
          </a:xfrm>
        </p:spPr>
        <p:txBody>
          <a:bodyPr/>
          <a:lstStyle/>
          <a:p>
            <a:pPr>
              <a:lnSpc>
                <a:spcPct val="150000"/>
              </a:lnSpc>
            </a:pPr>
            <a:r>
              <a:rPr lang="en-US" sz="1600" dirty="0">
                <a:solidFill>
                  <a:schemeClr val="tx1"/>
                </a:solidFill>
              </a:rPr>
              <a:t>As notebook cells run, the underlying Spark application status is shown. Providing immediate feedback and progress tracking.​</a:t>
            </a:r>
          </a:p>
          <a:p>
            <a:pPr>
              <a:lnSpc>
                <a:spcPct val="150000"/>
              </a:lnSpc>
            </a:pPr>
            <a:endParaRPr lang="en-US" sz="1600" dirty="0">
              <a:solidFill>
                <a:schemeClr val="tx1"/>
              </a:solidFill>
            </a:endParaRPr>
          </a:p>
        </p:txBody>
      </p:sp>
      <p:pic>
        <p:nvPicPr>
          <p:cNvPr id="2" name="Picture 1">
            <a:extLst>
              <a:ext uri="{FF2B5EF4-FFF2-40B4-BE49-F238E27FC236}">
                <a16:creationId xmlns:a16="http://schemas.microsoft.com/office/drawing/2014/main" id="{A91B6C3A-3463-4CE8-9ED8-3EA582524BF5}"/>
              </a:ext>
            </a:extLst>
          </p:cNvPr>
          <p:cNvPicPr>
            <a:picLocks noChangeAspect="1"/>
          </p:cNvPicPr>
          <p:nvPr/>
        </p:nvPicPr>
        <p:blipFill>
          <a:blip r:embed="rId2"/>
          <a:stretch>
            <a:fillRect/>
          </a:stretch>
        </p:blipFill>
        <p:spPr>
          <a:xfrm>
            <a:off x="4031900" y="1046380"/>
            <a:ext cx="7832255" cy="5589037"/>
          </a:xfrm>
          <a:prstGeom prst="rect">
            <a:avLst/>
          </a:prstGeom>
          <a:ln>
            <a:solidFill>
              <a:schemeClr val="tx1"/>
            </a:solidFill>
          </a:ln>
        </p:spPr>
      </p:pic>
    </p:spTree>
    <p:extLst>
      <p:ext uri="{BB962C8B-B14F-4D97-AF65-F5344CB8AC3E}">
        <p14:creationId xmlns:p14="http://schemas.microsoft.com/office/powerpoint/2010/main" val="4406220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23519739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583824-9EE9-453B-8923-C2E359751B35}"/>
              </a:ext>
            </a:extLst>
          </p:cNvPr>
          <p:cNvSpPr>
            <a:spLocks noGrp="1"/>
          </p:cNvSpPr>
          <p:nvPr>
            <p:ph type="title"/>
          </p:nvPr>
        </p:nvSpPr>
        <p:spPr/>
        <p:txBody>
          <a:bodyPr/>
          <a:lstStyle/>
          <a:p>
            <a:r>
              <a:rPr lang="en-US" dirty="0"/>
              <a:t>Develop Hub – Power BI</a:t>
            </a:r>
          </a:p>
        </p:txBody>
      </p:sp>
      <p:sp>
        <p:nvSpPr>
          <p:cNvPr id="4" name="Text Placeholder 3">
            <a:extLst>
              <a:ext uri="{FF2B5EF4-FFF2-40B4-BE49-F238E27FC236}">
                <a16:creationId xmlns:a16="http://schemas.microsoft.com/office/drawing/2014/main" id="{49C69156-D39A-42F2-B0AC-B3DD9AD4559E}"/>
              </a:ext>
            </a:extLst>
          </p:cNvPr>
          <p:cNvSpPr>
            <a:spLocks noGrp="1"/>
          </p:cNvSpPr>
          <p:nvPr>
            <p:ph type="body" sz="quarter" idx="11"/>
          </p:nvPr>
        </p:nvSpPr>
        <p:spPr>
          <a:xfrm>
            <a:off x="426425" y="1129914"/>
            <a:ext cx="3840776" cy="5212829"/>
          </a:xfrm>
        </p:spPr>
        <p:txBody>
          <a:bodyPr/>
          <a:lstStyle/>
          <a:p>
            <a:r>
              <a:rPr lang="en-US" sz="1800" dirty="0">
                <a:solidFill>
                  <a:schemeClr val="tx2"/>
                </a:solidFill>
                <a:latin typeface="+mj-lt"/>
              </a:rPr>
              <a:t>Overview</a:t>
            </a:r>
          </a:p>
          <a:p>
            <a:r>
              <a:rPr lang="en-US" sz="1600" dirty="0"/>
              <a:t>Create Power BI reports in the workspace</a:t>
            </a:r>
          </a:p>
          <a:p>
            <a:r>
              <a:rPr lang="en-US" sz="1600" dirty="0"/>
              <a:t>Provides access to published reports in the workspace</a:t>
            </a:r>
          </a:p>
          <a:p>
            <a:r>
              <a:rPr lang="en-US" sz="1600" dirty="0"/>
              <a:t>Update reports real time from Synapse workspace to get it reflected on Power BI service</a:t>
            </a:r>
          </a:p>
          <a:p>
            <a:r>
              <a:rPr lang="en-US" sz="1600" dirty="0"/>
              <a:t>Visually explore and analyze data</a:t>
            </a:r>
          </a:p>
        </p:txBody>
      </p:sp>
      <p:pic>
        <p:nvPicPr>
          <p:cNvPr id="5" name="Picture 4">
            <a:extLst>
              <a:ext uri="{FF2B5EF4-FFF2-40B4-BE49-F238E27FC236}">
                <a16:creationId xmlns:a16="http://schemas.microsoft.com/office/drawing/2014/main" id="{C11EFEBF-F71B-4991-A5ED-AA7909D11691}"/>
              </a:ext>
            </a:extLst>
          </p:cNvPr>
          <p:cNvPicPr>
            <a:picLocks noChangeAspect="1"/>
          </p:cNvPicPr>
          <p:nvPr/>
        </p:nvPicPr>
        <p:blipFill>
          <a:blip r:embed="rId2"/>
          <a:stretch>
            <a:fillRect/>
          </a:stretch>
        </p:blipFill>
        <p:spPr>
          <a:xfrm>
            <a:off x="4856447" y="980605"/>
            <a:ext cx="4369251" cy="4942492"/>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4ED85D5E-EE07-4B6B-92F6-257ECBB4E5E3}"/>
              </a:ext>
            </a:extLst>
          </p:cNvPr>
          <p:cNvPicPr>
            <a:picLocks noChangeAspect="1"/>
          </p:cNvPicPr>
          <p:nvPr/>
        </p:nvPicPr>
        <p:blipFill>
          <a:blip r:embed="rId3"/>
          <a:stretch>
            <a:fillRect/>
          </a:stretch>
        </p:blipFill>
        <p:spPr>
          <a:xfrm>
            <a:off x="9345978" y="980605"/>
            <a:ext cx="2616334" cy="3778444"/>
          </a:xfrm>
          <a:prstGeom prst="rect">
            <a:avLst/>
          </a:prstGeom>
          <a:ln>
            <a:solidFill>
              <a:schemeClr val="tx1"/>
            </a:solidFill>
          </a:ln>
        </p:spPr>
      </p:pic>
    </p:spTree>
    <p:extLst>
      <p:ext uri="{BB962C8B-B14F-4D97-AF65-F5344CB8AC3E}">
        <p14:creationId xmlns:p14="http://schemas.microsoft.com/office/powerpoint/2010/main" val="3231985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View published reports in Power BI workspace</a:t>
            </a:r>
            <a:endParaRPr lang="en-US" sz="1400" dirty="0">
              <a:solidFill>
                <a:schemeClr val="tx1"/>
              </a:solidFill>
            </a:endParaRPr>
          </a:p>
        </p:txBody>
      </p:sp>
      <p:pic>
        <p:nvPicPr>
          <p:cNvPr id="2" name="Picture 1">
            <a:extLst>
              <a:ext uri="{FF2B5EF4-FFF2-40B4-BE49-F238E27FC236}">
                <a16:creationId xmlns:a16="http://schemas.microsoft.com/office/drawing/2014/main" id="{A4F89F93-E03B-4818-A5E2-71E3422AE4CB}"/>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34751921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Create new reports from existing published Power BI datasets </a:t>
            </a:r>
          </a:p>
          <a:p>
            <a:r>
              <a:rPr lang="en-US" sz="1400" dirty="0">
                <a:solidFill>
                  <a:schemeClr val="tx1"/>
                </a:solidFill>
              </a:rPr>
              <a:t>Create new Power BI datasets</a:t>
            </a:r>
          </a:p>
          <a:p>
            <a:endParaRPr lang="en-US" sz="1400" dirty="0">
              <a:solidFill>
                <a:schemeClr val="tx1"/>
              </a:solidFill>
            </a:endParaRPr>
          </a:p>
        </p:txBody>
      </p:sp>
      <p:pic>
        <p:nvPicPr>
          <p:cNvPr id="2" name="Picture 1">
            <a:extLst>
              <a:ext uri="{FF2B5EF4-FFF2-40B4-BE49-F238E27FC236}">
                <a16:creationId xmlns:a16="http://schemas.microsoft.com/office/drawing/2014/main" id="{408420A2-47E9-4C26-BC84-5D46416DC36C}"/>
              </a:ext>
            </a:extLst>
          </p:cNvPr>
          <p:cNvPicPr>
            <a:picLocks noChangeAspect="1"/>
          </p:cNvPicPr>
          <p:nvPr/>
        </p:nvPicPr>
        <p:blipFill>
          <a:blip r:embed="rId2"/>
          <a:stretch>
            <a:fillRect/>
          </a:stretch>
        </p:blipFill>
        <p:spPr>
          <a:xfrm>
            <a:off x="110192" y="2738876"/>
            <a:ext cx="3290721" cy="3514362"/>
          </a:xfrm>
          <a:prstGeom prst="rect">
            <a:avLst/>
          </a:prstGeom>
          <a:ln>
            <a:solidFill>
              <a:schemeClr val="tx1"/>
            </a:solidFill>
          </a:ln>
        </p:spPr>
      </p:pic>
      <p:pic>
        <p:nvPicPr>
          <p:cNvPr id="8" name="Picture 7">
            <a:extLst>
              <a:ext uri="{FF2B5EF4-FFF2-40B4-BE49-F238E27FC236}">
                <a16:creationId xmlns:a16="http://schemas.microsoft.com/office/drawing/2014/main" id="{C8E7FB92-9AF5-483F-B0ED-25C4A8D65A69}"/>
              </a:ext>
            </a:extLst>
          </p:cNvPr>
          <p:cNvPicPr>
            <a:picLocks noChangeAspect="1"/>
          </p:cNvPicPr>
          <p:nvPr/>
        </p:nvPicPr>
        <p:blipFill>
          <a:blip r:embed="rId3"/>
          <a:stretch>
            <a:fillRect/>
          </a:stretch>
        </p:blipFill>
        <p:spPr>
          <a:xfrm>
            <a:off x="3530476" y="2738876"/>
            <a:ext cx="2927797" cy="4006129"/>
          </a:xfrm>
          <a:prstGeom prst="rect">
            <a:avLst/>
          </a:prstGeom>
          <a:ln>
            <a:solidFill>
              <a:schemeClr val="tx1"/>
            </a:solidFill>
          </a:ln>
        </p:spPr>
      </p:pic>
      <p:pic>
        <p:nvPicPr>
          <p:cNvPr id="9" name="Picture 8">
            <a:extLst>
              <a:ext uri="{FF2B5EF4-FFF2-40B4-BE49-F238E27FC236}">
                <a16:creationId xmlns:a16="http://schemas.microsoft.com/office/drawing/2014/main" id="{39F6479A-1484-46D2-9801-8D9B33D7513E}"/>
              </a:ext>
            </a:extLst>
          </p:cNvPr>
          <p:cNvPicPr>
            <a:picLocks noChangeAspect="1"/>
          </p:cNvPicPr>
          <p:nvPr/>
        </p:nvPicPr>
        <p:blipFill>
          <a:blip r:embed="rId4"/>
          <a:stretch>
            <a:fillRect/>
          </a:stretch>
        </p:blipFill>
        <p:spPr>
          <a:xfrm>
            <a:off x="6587836" y="2738876"/>
            <a:ext cx="5530891" cy="3428999"/>
          </a:xfrm>
          <a:prstGeom prst="rect">
            <a:avLst/>
          </a:prstGeom>
          <a:ln>
            <a:solidFill>
              <a:schemeClr val="tx1"/>
            </a:solidFill>
          </a:ln>
        </p:spPr>
      </p:pic>
      <p:sp>
        <p:nvSpPr>
          <p:cNvPr id="10" name="Oval 9">
            <a:extLst>
              <a:ext uri="{FF2B5EF4-FFF2-40B4-BE49-F238E27FC236}">
                <a16:creationId xmlns:a16="http://schemas.microsoft.com/office/drawing/2014/main" id="{D71E6EFC-7E8E-4AEA-9724-41E5DE75C9F9}"/>
              </a:ext>
            </a:extLst>
          </p:cNvPr>
          <p:cNvSpPr/>
          <p:nvPr/>
        </p:nvSpPr>
        <p:spPr bwMode="auto">
          <a:xfrm>
            <a:off x="1454726" y="2043545"/>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12" name="Oval 11">
            <a:extLst>
              <a:ext uri="{FF2B5EF4-FFF2-40B4-BE49-F238E27FC236}">
                <a16:creationId xmlns:a16="http://schemas.microsoft.com/office/drawing/2014/main" id="{14C0EEFB-C53A-4152-A8D6-B03E71B47275}"/>
              </a:ext>
            </a:extLst>
          </p:cNvPr>
          <p:cNvSpPr/>
          <p:nvPr/>
        </p:nvSpPr>
        <p:spPr bwMode="auto">
          <a:xfrm>
            <a:off x="4533206"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4" name="Oval 13">
            <a:extLst>
              <a:ext uri="{FF2B5EF4-FFF2-40B4-BE49-F238E27FC236}">
                <a16:creationId xmlns:a16="http://schemas.microsoft.com/office/drawing/2014/main" id="{94F0ABD4-916F-413A-BADB-E6A4E7147173}"/>
              </a:ext>
            </a:extLst>
          </p:cNvPr>
          <p:cNvSpPr/>
          <p:nvPr/>
        </p:nvSpPr>
        <p:spPr bwMode="auto">
          <a:xfrm>
            <a:off x="8776261"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a:extLst>
              <a:ext uri="{FF2B5EF4-FFF2-40B4-BE49-F238E27FC236}">
                <a16:creationId xmlns:a16="http://schemas.microsoft.com/office/drawing/2014/main" id="{077E6B38-792F-40A1-AAEE-6A372EB8D974}"/>
              </a:ext>
            </a:extLst>
          </p:cNvPr>
          <p:cNvSpPr/>
          <p:nvPr/>
        </p:nvSpPr>
        <p:spPr bwMode="auto">
          <a:xfrm>
            <a:off x="1669474" y="4620491"/>
            <a:ext cx="1731439" cy="33250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5920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4B2FA7-144F-4C68-8A04-678AC5DC20CA}"/>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E0651BD9-7D47-4B06-9252-71F83A550DF7}"/>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Edit reports in Synapse workspace</a:t>
            </a:r>
            <a:endParaRPr lang="en-US" sz="1400" dirty="0">
              <a:solidFill>
                <a:schemeClr val="tx1"/>
              </a:solidFill>
            </a:endParaRPr>
          </a:p>
        </p:txBody>
      </p:sp>
      <p:pic>
        <p:nvPicPr>
          <p:cNvPr id="7" name="Picture 6">
            <a:extLst>
              <a:ext uri="{FF2B5EF4-FFF2-40B4-BE49-F238E27FC236}">
                <a16:creationId xmlns:a16="http://schemas.microsoft.com/office/drawing/2014/main" id="{751B235F-5102-4E07-9715-BE2C3C729152}"/>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23857042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7D7D61-76DB-4612-9279-C59FEAF877FA}"/>
              </a:ext>
            </a:extLst>
          </p:cNvPr>
          <p:cNvPicPr>
            <a:picLocks noChangeAspect="1"/>
          </p:cNvPicPr>
          <p:nvPr/>
        </p:nvPicPr>
        <p:blipFill>
          <a:blip r:embed="rId2"/>
          <a:stretch>
            <a:fillRect/>
          </a:stretch>
        </p:blipFill>
        <p:spPr>
          <a:xfrm>
            <a:off x="1988663" y="1679498"/>
            <a:ext cx="9881119" cy="4955919"/>
          </a:xfrm>
          <a:prstGeom prst="rect">
            <a:avLst/>
          </a:prstGeom>
          <a:ln>
            <a:solidFill>
              <a:schemeClr val="tx1"/>
            </a:solidFill>
          </a:ln>
        </p:spPr>
      </p:pic>
      <p:sp>
        <p:nvSpPr>
          <p:cNvPr id="2" name="Rectangle 1">
            <a:extLst>
              <a:ext uri="{FF2B5EF4-FFF2-40B4-BE49-F238E27FC236}">
                <a16:creationId xmlns:a16="http://schemas.microsoft.com/office/drawing/2014/main" id="{1FF446ED-C023-4EEF-9489-47D4C24611ED}"/>
              </a:ext>
            </a:extLst>
          </p:cNvPr>
          <p:cNvSpPr/>
          <p:nvPr/>
        </p:nvSpPr>
        <p:spPr bwMode="auto">
          <a:xfrm>
            <a:off x="3492137" y="2437521"/>
            <a:ext cx="1227910" cy="32309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AF632C8A-2B6A-464B-9CB2-7FBF8B33877B}"/>
              </a:ext>
            </a:extLst>
          </p:cNvPr>
          <p:cNvSpPr txBox="1"/>
          <p:nvPr/>
        </p:nvSpPr>
        <p:spPr>
          <a:xfrm>
            <a:off x="394373" y="4495238"/>
            <a:ext cx="3097764"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FF0000"/>
                </a:solidFill>
              </a:rPr>
              <a:t>Publish changes by simple save report in workspace</a:t>
            </a:r>
          </a:p>
        </p:txBody>
      </p:sp>
      <p:cxnSp>
        <p:nvCxnSpPr>
          <p:cNvPr id="7" name="Straight Arrow Connector 6">
            <a:extLst>
              <a:ext uri="{FF2B5EF4-FFF2-40B4-BE49-F238E27FC236}">
                <a16:creationId xmlns:a16="http://schemas.microsoft.com/office/drawing/2014/main" id="{45348A14-28F4-4B13-82B1-7669D152BE79}"/>
              </a:ext>
            </a:extLst>
          </p:cNvPr>
          <p:cNvCxnSpPr>
            <a:cxnSpLocks/>
            <a:stCxn id="5" idx="0"/>
            <a:endCxn id="2" idx="2"/>
          </p:cNvCxnSpPr>
          <p:nvPr/>
        </p:nvCxnSpPr>
        <p:spPr>
          <a:xfrm flipV="1">
            <a:off x="1943255" y="2760617"/>
            <a:ext cx="2162837" cy="1734621"/>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itle 2">
            <a:extLst>
              <a:ext uri="{FF2B5EF4-FFF2-40B4-BE49-F238E27FC236}">
                <a16:creationId xmlns:a16="http://schemas.microsoft.com/office/drawing/2014/main" id="{64D80975-643E-4268-AF1E-BA073F3C0208}"/>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11" name="Text Placeholder 3">
            <a:extLst>
              <a:ext uri="{FF2B5EF4-FFF2-40B4-BE49-F238E27FC236}">
                <a16:creationId xmlns:a16="http://schemas.microsoft.com/office/drawing/2014/main" id="{62514B63-7883-4CB3-9D2D-50ABA156DD04}"/>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Publish edited reports in Synapse workspace to Power BI workspace</a:t>
            </a:r>
            <a:endParaRPr lang="en-US" sz="1400" dirty="0">
              <a:solidFill>
                <a:schemeClr val="tx1"/>
              </a:solidFill>
            </a:endParaRPr>
          </a:p>
        </p:txBody>
      </p:sp>
    </p:spTree>
    <p:extLst>
      <p:ext uri="{BB962C8B-B14F-4D97-AF65-F5344CB8AC3E}">
        <p14:creationId xmlns:p14="http://schemas.microsoft.com/office/powerpoint/2010/main" val="21149060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C5DFA7AD-8423-4A5B-B9BE-E0AE96460009}"/>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 CI/CD</a:t>
            </a:r>
          </a:p>
        </p:txBody>
      </p:sp>
      <p:sp>
        <p:nvSpPr>
          <p:cNvPr id="7" name="Text Placeholder 3">
            <a:extLst>
              <a:ext uri="{FF2B5EF4-FFF2-40B4-BE49-F238E27FC236}">
                <a16:creationId xmlns:a16="http://schemas.microsoft.com/office/drawing/2014/main" id="{C9D9F79B-B77A-482A-BB92-C9DC656AC770}"/>
              </a:ext>
            </a:extLst>
          </p:cNvPr>
          <p:cNvSpPr txBox="1">
            <a:spLocks/>
          </p:cNvSpPr>
          <p:nvPr/>
        </p:nvSpPr>
        <p:spPr>
          <a:xfrm>
            <a:off x="426426" y="980605"/>
            <a:ext cx="9454693" cy="107667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1400" dirty="0">
              <a:solidFill>
                <a:schemeClr val="tx1"/>
              </a:solidFill>
            </a:endParaRPr>
          </a:p>
        </p:txBody>
      </p:sp>
      <p:pic>
        <p:nvPicPr>
          <p:cNvPr id="9" name="Picture 8">
            <a:extLst>
              <a:ext uri="{FF2B5EF4-FFF2-40B4-BE49-F238E27FC236}">
                <a16:creationId xmlns:a16="http://schemas.microsoft.com/office/drawing/2014/main" id="{AA573108-9A67-4605-9736-561413363956}"/>
              </a:ext>
            </a:extLst>
          </p:cNvPr>
          <p:cNvPicPr>
            <a:picLocks noChangeAspect="1"/>
          </p:cNvPicPr>
          <p:nvPr/>
        </p:nvPicPr>
        <p:blipFill>
          <a:blip r:embed="rId3"/>
          <a:stretch>
            <a:fillRect/>
          </a:stretch>
        </p:blipFill>
        <p:spPr>
          <a:xfrm>
            <a:off x="130586" y="2057281"/>
            <a:ext cx="6807360" cy="4418425"/>
          </a:xfrm>
          <a:prstGeom prst="rect">
            <a:avLst/>
          </a:prstGeom>
          <a:ln>
            <a:solidFill>
              <a:schemeClr val="tx1"/>
            </a:solidFill>
          </a:ln>
        </p:spPr>
      </p:pic>
      <p:sp>
        <p:nvSpPr>
          <p:cNvPr id="11" name="Text Placeholder 3">
            <a:extLst>
              <a:ext uri="{FF2B5EF4-FFF2-40B4-BE49-F238E27FC236}">
                <a16:creationId xmlns:a16="http://schemas.microsoft.com/office/drawing/2014/main" id="{7A90EB5C-D2E2-40C6-B559-C1E7D8EDB50D}"/>
              </a:ext>
            </a:extLst>
          </p:cNvPr>
          <p:cNvSpPr txBox="1">
            <a:spLocks/>
          </p:cNvSpPr>
          <p:nvPr/>
        </p:nvSpPr>
        <p:spPr>
          <a:xfrm>
            <a:off x="251772" y="1139932"/>
            <a:ext cx="11844748"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Commit artifacts to source-controlled repository and operationalize release pipelines with Synapse deployment task</a:t>
            </a:r>
          </a:p>
          <a:p>
            <a:endParaRPr lang="en-US" sz="1400" dirty="0">
              <a:solidFill>
                <a:schemeClr val="tx1"/>
              </a:solidFill>
            </a:endParaRPr>
          </a:p>
        </p:txBody>
      </p:sp>
      <p:pic>
        <p:nvPicPr>
          <p:cNvPr id="13" name="Picture 12">
            <a:extLst>
              <a:ext uri="{FF2B5EF4-FFF2-40B4-BE49-F238E27FC236}">
                <a16:creationId xmlns:a16="http://schemas.microsoft.com/office/drawing/2014/main" id="{7FD587FE-93F0-43EE-BC5E-06540DA932EB}"/>
              </a:ext>
            </a:extLst>
          </p:cNvPr>
          <p:cNvPicPr>
            <a:picLocks noChangeAspect="1"/>
          </p:cNvPicPr>
          <p:nvPr/>
        </p:nvPicPr>
        <p:blipFill>
          <a:blip r:embed="rId4"/>
          <a:stretch>
            <a:fillRect/>
          </a:stretch>
        </p:blipFill>
        <p:spPr>
          <a:xfrm>
            <a:off x="6341824" y="2401033"/>
            <a:ext cx="5345017" cy="3929224"/>
          </a:xfrm>
          <a:prstGeom prst="rect">
            <a:avLst/>
          </a:prstGeom>
          <a:ln>
            <a:solidFill>
              <a:schemeClr val="tx1"/>
            </a:solidFill>
          </a:ln>
        </p:spPr>
      </p:pic>
    </p:spTree>
    <p:extLst>
      <p:ext uri="{BB962C8B-B14F-4D97-AF65-F5344CB8AC3E}">
        <p14:creationId xmlns:p14="http://schemas.microsoft.com/office/powerpoint/2010/main" val="1953493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741564221"/>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6:35-7:00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Azure Synapse Analytics 101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7:00-7:15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7:15-7:30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7:30-8:30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8:30-9:30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9:30-9:45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9:45-10:30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tx1"/>
                        </a:solidFill>
                        <a:effectLst/>
                        <a:latin typeface="+mn-lt"/>
                      </a:endParaRPr>
                    </a:p>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10:30-11:30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11:30-12:00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tx1"/>
                        </a:solidFill>
                        <a:effectLst/>
                        <a:latin typeface="+mn-lt"/>
                      </a:endParaRPr>
                    </a:p>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End of Day 1</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CloudLabs Learner Portal &amp; Synapse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Announcements</a:t>
                </a:r>
              </a:p>
            </p:txBody>
          </p:sp>
        </p:grpSp>
      </p:grpSp>
    </p:spTree>
    <p:extLst>
      <p:ext uri="{BB962C8B-B14F-4D97-AF65-F5344CB8AC3E}">
        <p14:creationId xmlns:p14="http://schemas.microsoft.com/office/powerpoint/2010/main" val="92425546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BDB1F7-A08A-49DF-8269-753F47A1FF83}"/>
              </a:ext>
            </a:extLst>
          </p:cNvPr>
          <p:cNvPicPr>
            <a:picLocks noChangeAspect="1"/>
          </p:cNvPicPr>
          <p:nvPr/>
        </p:nvPicPr>
        <p:blipFill>
          <a:blip r:embed="rId3"/>
          <a:stretch>
            <a:fillRect/>
          </a:stretch>
        </p:blipFill>
        <p:spPr>
          <a:xfrm>
            <a:off x="4257213" y="2287778"/>
            <a:ext cx="7508794" cy="4207125"/>
          </a:xfrm>
          <a:prstGeom prst="rect">
            <a:avLst/>
          </a:prstGeom>
          <a:ln>
            <a:solidFill>
              <a:schemeClr val="tx1"/>
            </a:solidFill>
          </a:ln>
        </p:spPr>
      </p:pic>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Integrate Hub </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5" y="1203188"/>
            <a:ext cx="9202767" cy="877539"/>
          </a:xfrm>
        </p:spPr>
        <p:txBody>
          <a:bodyPr/>
          <a:lstStyle/>
          <a:p>
            <a:pPr>
              <a:lnSpc>
                <a:spcPct val="150000"/>
              </a:lnSpc>
              <a:spcAft>
                <a:spcPts val="600"/>
              </a:spcAft>
            </a:pPr>
            <a:r>
              <a:rPr lang="en-US" sz="1600" dirty="0"/>
              <a:t>It provides ability to create pipelines to ingest, transform and load data with 90+ inbuilt connectors.</a:t>
            </a:r>
          </a:p>
          <a:p>
            <a:pPr>
              <a:lnSpc>
                <a:spcPct val="150000"/>
              </a:lnSpc>
              <a:spcAft>
                <a:spcPts val="600"/>
              </a:spcAft>
            </a:pPr>
            <a:r>
              <a:rPr lang="en-US" sz="1600" dirty="0"/>
              <a:t>Offers a wide range of activities that a pipeline can perform.</a:t>
            </a:r>
          </a:p>
        </p:txBody>
      </p:sp>
      <p:sp>
        <p:nvSpPr>
          <p:cNvPr id="2" name="Rectangle 1">
            <a:extLst>
              <a:ext uri="{FF2B5EF4-FFF2-40B4-BE49-F238E27FC236}">
                <a16:creationId xmlns:a16="http://schemas.microsoft.com/office/drawing/2014/main" id="{CFE22879-9AC8-4567-8A1B-AD6D808E6910}"/>
              </a:ext>
            </a:extLst>
          </p:cNvPr>
          <p:cNvSpPr/>
          <p:nvPr/>
        </p:nvSpPr>
        <p:spPr bwMode="auto">
          <a:xfrm>
            <a:off x="6425682" y="3276600"/>
            <a:ext cx="1457553" cy="272934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86309" y="3695104"/>
            <a:ext cx="3834412" cy="6815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endCxn id="6" idx="3"/>
          </p:cNvCxnSpPr>
          <p:nvPr/>
        </p:nvCxnSpPr>
        <p:spPr>
          <a:xfrm flipH="1" flipV="1">
            <a:off x="2686309" y="5585471"/>
            <a:ext cx="3834412" cy="24729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flipV="1">
            <a:off x="2674612" y="3094856"/>
            <a:ext cx="3846109" cy="3341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1109556" y="4998003"/>
            <a:ext cx="1576753" cy="1174935"/>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1109556" y="3931594"/>
            <a:ext cx="1576753" cy="890102"/>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109556" y="2463207"/>
            <a:ext cx="1565056" cy="1263297"/>
          </a:xfrm>
          <a:prstGeom prst="rect">
            <a:avLst/>
          </a:prstGeom>
          <a:ln>
            <a:solidFill>
              <a:schemeClr val="bg2">
                <a:lumMod val="50000"/>
              </a:schemeClr>
            </a:solidFill>
          </a:ln>
        </p:spPr>
      </p:pic>
    </p:spTree>
    <p:extLst>
      <p:ext uri="{BB962C8B-B14F-4D97-AF65-F5344CB8AC3E}">
        <p14:creationId xmlns:p14="http://schemas.microsoft.com/office/powerpoint/2010/main" val="41276365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Manage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4" y="1129915"/>
            <a:ext cx="10103031" cy="1059104"/>
          </a:xfrm>
        </p:spPr>
        <p:txBody>
          <a:bodyPr/>
          <a:lstStyle/>
          <a:p>
            <a:r>
              <a:rPr lang="en-US" sz="1800" dirty="0">
                <a:solidFill>
                  <a:schemeClr val="tx2"/>
                </a:solidFill>
                <a:latin typeface="+mj-lt"/>
              </a:rPr>
              <a:t>Overview</a:t>
            </a:r>
          </a:p>
          <a:p>
            <a:pPr lvl="0">
              <a:lnSpc>
                <a:spcPct val="100000"/>
              </a:lnSpc>
              <a:spcAft>
                <a:spcPts val="600"/>
              </a:spcAft>
            </a:pPr>
            <a:r>
              <a:rPr lang="en-US" sz="1600" dirty="0"/>
              <a:t>This feature provides ability to manage Analytics pools, Linked Services, Integration, Security and Source Control.</a:t>
            </a:r>
          </a:p>
          <a:p>
            <a:endParaRPr lang="en-US" sz="1800" dirty="0">
              <a:solidFill>
                <a:schemeClr val="tx2"/>
              </a:solidFill>
              <a:latin typeface="+mj-lt"/>
            </a:endParaRPr>
          </a:p>
          <a:p>
            <a:endParaRPr lang="en-US" dirty="0"/>
          </a:p>
        </p:txBody>
      </p:sp>
      <p:pic>
        <p:nvPicPr>
          <p:cNvPr id="7" name="Picture 6">
            <a:extLst>
              <a:ext uri="{FF2B5EF4-FFF2-40B4-BE49-F238E27FC236}">
                <a16:creationId xmlns:a16="http://schemas.microsoft.com/office/drawing/2014/main" id="{B844ADA9-1DEF-47EF-9B1F-F8B5BF715498}"/>
              </a:ext>
            </a:extLst>
          </p:cNvPr>
          <p:cNvPicPr>
            <a:picLocks noChangeAspect="1"/>
          </p:cNvPicPr>
          <p:nvPr/>
        </p:nvPicPr>
        <p:blipFill>
          <a:blip r:embed="rId2"/>
          <a:stretch>
            <a:fillRect/>
          </a:stretch>
        </p:blipFill>
        <p:spPr>
          <a:xfrm>
            <a:off x="326821" y="2157512"/>
            <a:ext cx="11516312" cy="4477905"/>
          </a:xfrm>
          <a:prstGeom prst="rect">
            <a:avLst/>
          </a:prstGeom>
          <a:ln>
            <a:solidFill>
              <a:schemeClr val="tx1"/>
            </a:solidFill>
          </a:ln>
        </p:spPr>
      </p:pic>
    </p:spTree>
    <p:extLst>
      <p:ext uri="{BB962C8B-B14F-4D97-AF65-F5344CB8AC3E}">
        <p14:creationId xmlns:p14="http://schemas.microsoft.com/office/powerpoint/2010/main" val="39046063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7FC273-26C5-4F4D-9480-BDBCE09C28ED}"/>
              </a:ext>
            </a:extLst>
          </p:cNvPr>
          <p:cNvPicPr>
            <a:picLocks noChangeAspect="1"/>
          </p:cNvPicPr>
          <p:nvPr/>
        </p:nvPicPr>
        <p:blipFill>
          <a:blip r:embed="rId2"/>
          <a:stretch>
            <a:fillRect/>
          </a:stretch>
        </p:blipFill>
        <p:spPr>
          <a:xfrm>
            <a:off x="4979336" y="920127"/>
            <a:ext cx="6786238" cy="5017746"/>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3"/>
            <a:ext cx="4948009" cy="5345531"/>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It defines the connection information needed to connect to external resources.</a:t>
            </a:r>
          </a:p>
          <a:p>
            <a:pPr>
              <a:lnSpc>
                <a:spcPct val="110000"/>
              </a:lnSpc>
              <a:spcBef>
                <a:spcPts val="600"/>
              </a:spcBef>
              <a:spcAft>
                <a:spcPts val="600"/>
              </a:spcAft>
            </a:pPr>
            <a:endParaRPr lang="en-US" sz="1600" dirty="0"/>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pre-build 90+ connectors </a:t>
            </a:r>
          </a:p>
          <a:p>
            <a:pPr>
              <a:lnSpc>
                <a:spcPct val="110000"/>
              </a:lnSpc>
              <a:spcBef>
                <a:spcPts val="600"/>
              </a:spcBef>
              <a:spcAft>
                <a:spcPts val="600"/>
              </a:spcAft>
            </a:pPr>
            <a:r>
              <a:rPr lang="en-US" sz="1600" dirty="0"/>
              <a:t>Easy cross platform data migration </a:t>
            </a:r>
          </a:p>
          <a:p>
            <a:pPr>
              <a:lnSpc>
                <a:spcPct val="110000"/>
              </a:lnSpc>
              <a:spcBef>
                <a:spcPts val="600"/>
              </a:spcBef>
              <a:spcAft>
                <a:spcPts val="600"/>
              </a:spcAft>
            </a:pPr>
            <a:r>
              <a:rPr lang="en-US" sz="1600" dirty="0"/>
              <a:t>Represents data store or compute resources</a:t>
            </a:r>
          </a:p>
          <a:p>
            <a:pPr>
              <a:lnSpc>
                <a:spcPct val="110000"/>
              </a:lnSpc>
              <a:spcBef>
                <a:spcPts val="600"/>
              </a:spcBef>
              <a:spcAft>
                <a:spcPts val="600"/>
              </a:spcAft>
            </a:pPr>
            <a:endParaRPr lang="en-US" sz="1600" dirty="0"/>
          </a:p>
          <a:p>
            <a:pPr>
              <a:lnSpc>
                <a:spcPct val="110000"/>
              </a:lnSpc>
              <a:spcBef>
                <a:spcPts val="600"/>
              </a:spcBef>
              <a:spcAft>
                <a:spcPts val="600"/>
              </a:spcAft>
            </a:pPr>
            <a:endParaRPr lang="en-US" sz="1800" dirty="0">
              <a:solidFill>
                <a:schemeClr val="tx2"/>
              </a:solidFill>
              <a:latin typeface="+mj-lt"/>
            </a:endParaRPr>
          </a:p>
        </p:txBody>
      </p:sp>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404" y="3053527"/>
            <a:ext cx="2961682" cy="367384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459943" y="2894014"/>
            <a:ext cx="1550719" cy="29094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629350" y="2493819"/>
            <a:ext cx="686547" cy="2925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8315897" y="2640070"/>
            <a:ext cx="2066348" cy="413457"/>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0661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735E17E-E285-438F-9D78-D16487CD59A4}"/>
              </a:ext>
            </a:extLst>
          </p:cNvPr>
          <p:cNvPicPr>
            <a:picLocks noChangeAspect="1"/>
          </p:cNvPicPr>
          <p:nvPr/>
        </p:nvPicPr>
        <p:blipFill>
          <a:blip r:embed="rId3"/>
          <a:stretch>
            <a:fillRect/>
          </a:stretch>
        </p:blipFill>
        <p:spPr>
          <a:xfrm>
            <a:off x="3472442" y="3076345"/>
            <a:ext cx="7468977" cy="3270988"/>
          </a:xfrm>
          <a:prstGeom prst="rect">
            <a:avLst/>
          </a:prstGeom>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Triggers </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4"/>
            <a:ext cx="5555965" cy="5505503"/>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defines a unit of processing that determines when a pipeline execution needs to be kicked off. </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Create and manage</a:t>
            </a:r>
          </a:p>
          <a:p>
            <a:pPr marL="285750" indent="-285750">
              <a:lnSpc>
                <a:spcPct val="110000"/>
              </a:lnSpc>
              <a:spcBef>
                <a:spcPts val="600"/>
              </a:spcBef>
              <a:spcAft>
                <a:spcPts val="600"/>
              </a:spcAft>
              <a:buFont typeface="Arial" panose="020B0604020202020204" pitchFamily="34" charset="0"/>
              <a:buChar char="•"/>
            </a:pPr>
            <a:r>
              <a:rPr lang="en-US" sz="1600" dirty="0"/>
              <a:t>Schedule trigger</a:t>
            </a:r>
          </a:p>
          <a:p>
            <a:pPr marL="285750" indent="-285750">
              <a:lnSpc>
                <a:spcPct val="110000"/>
              </a:lnSpc>
              <a:spcBef>
                <a:spcPts val="600"/>
              </a:spcBef>
              <a:spcAft>
                <a:spcPts val="600"/>
              </a:spcAft>
              <a:buFont typeface="Arial" panose="020B0604020202020204" pitchFamily="34" charset="0"/>
              <a:buChar char="•"/>
            </a:pPr>
            <a:r>
              <a:rPr lang="en-US" sz="1600" dirty="0"/>
              <a:t>Tumbling window trigger</a:t>
            </a:r>
          </a:p>
          <a:p>
            <a:pPr marL="285750" indent="-285750">
              <a:lnSpc>
                <a:spcPct val="110000"/>
              </a:lnSpc>
              <a:spcBef>
                <a:spcPts val="600"/>
              </a:spcBef>
              <a:spcAft>
                <a:spcPts val="600"/>
              </a:spcAft>
              <a:buFont typeface="Arial" panose="020B0604020202020204" pitchFamily="34" charset="0"/>
              <a:buChar char="•"/>
            </a:pPr>
            <a:r>
              <a:rPr lang="en-US" sz="1600" dirty="0"/>
              <a:t>Event trigger</a:t>
            </a:r>
          </a:p>
          <a:p>
            <a:pPr>
              <a:lnSpc>
                <a:spcPct val="110000"/>
              </a:lnSpc>
              <a:spcBef>
                <a:spcPts val="600"/>
              </a:spcBef>
              <a:spcAft>
                <a:spcPts val="600"/>
              </a:spcAft>
            </a:pPr>
            <a:r>
              <a:rPr lang="en-US" sz="1600" dirty="0"/>
              <a:t>Control pipeline execution</a:t>
            </a:r>
          </a:p>
        </p:txBody>
      </p:sp>
      <p:pic>
        <p:nvPicPr>
          <p:cNvPr id="7" name="Picture 6">
            <a:extLst>
              <a:ext uri="{FF2B5EF4-FFF2-40B4-BE49-F238E27FC236}">
                <a16:creationId xmlns:a16="http://schemas.microsoft.com/office/drawing/2014/main" id="{A2E8FEC8-86E1-4E86-84DE-47C6208D7781}"/>
              </a:ext>
            </a:extLst>
          </p:cNvPr>
          <p:cNvPicPr>
            <a:picLocks noChangeAspect="1"/>
          </p:cNvPicPr>
          <p:nvPr/>
        </p:nvPicPr>
        <p:blipFill>
          <a:blip r:embed="rId4"/>
          <a:stretch>
            <a:fillRect/>
          </a:stretch>
        </p:blipFill>
        <p:spPr>
          <a:xfrm>
            <a:off x="7790590" y="331950"/>
            <a:ext cx="4307026" cy="451831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62D41EE8-E220-418A-B810-737EB31B0295}"/>
              </a:ext>
            </a:extLst>
          </p:cNvPr>
          <p:cNvSpPr/>
          <p:nvPr/>
        </p:nvSpPr>
        <p:spPr bwMode="auto">
          <a:xfrm>
            <a:off x="3942704" y="5153539"/>
            <a:ext cx="1632062" cy="27709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249A6B4-E8B7-4DCF-9365-795DB0269C73}"/>
              </a:ext>
            </a:extLst>
          </p:cNvPr>
          <p:cNvSpPr/>
          <p:nvPr/>
        </p:nvSpPr>
        <p:spPr bwMode="auto">
          <a:xfrm>
            <a:off x="5963327" y="4208003"/>
            <a:ext cx="597160" cy="24481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C0E88E02-5571-43E7-B25B-801316E32B7F}"/>
              </a:ext>
            </a:extLst>
          </p:cNvPr>
          <p:cNvCxnSpPr>
            <a:cxnSpLocks/>
            <a:stCxn id="10" idx="0"/>
            <a:endCxn id="7" idx="1"/>
          </p:cNvCxnSpPr>
          <p:nvPr/>
        </p:nvCxnSpPr>
        <p:spPr>
          <a:xfrm rot="5400000" flipH="1" flipV="1">
            <a:off x="6217800" y="2635214"/>
            <a:ext cx="1616896" cy="152868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0373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893240"/>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6" y="1096605"/>
            <a:ext cx="4335245" cy="5392184"/>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provides access control management to workspace resources and artifacts for admins</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latin typeface="Segoe UI"/>
              </a:rPr>
              <a:t>Share workspace with the team</a:t>
            </a:r>
          </a:p>
          <a:p>
            <a:pPr>
              <a:lnSpc>
                <a:spcPct val="110000"/>
              </a:lnSpc>
              <a:spcBef>
                <a:spcPts val="600"/>
              </a:spcBef>
              <a:spcAft>
                <a:spcPts val="600"/>
              </a:spcAft>
            </a:pPr>
            <a:r>
              <a:rPr lang="en-US" sz="1600" dirty="0">
                <a:latin typeface="Segoe UI"/>
              </a:rPr>
              <a:t>Increases productivity</a:t>
            </a:r>
          </a:p>
          <a:p>
            <a:pPr>
              <a:lnSpc>
                <a:spcPct val="110000"/>
              </a:lnSpc>
              <a:spcBef>
                <a:spcPts val="600"/>
              </a:spcBef>
              <a:spcAft>
                <a:spcPts val="600"/>
              </a:spcAft>
            </a:pPr>
            <a:r>
              <a:rPr lang="en-US" sz="1600" dirty="0">
                <a:latin typeface="Segoe UI"/>
              </a:rPr>
              <a:t>Assign granular level permissions </a:t>
            </a:r>
          </a:p>
          <a:p>
            <a:pPr>
              <a:lnSpc>
                <a:spcPct val="100000"/>
              </a:lnSpc>
              <a:spcAft>
                <a:spcPts val="0"/>
              </a:spcAft>
            </a:pPr>
            <a:r>
              <a:rPr lang="en-US" sz="1600" dirty="0">
                <a:latin typeface="Segoe UI"/>
              </a:rPr>
              <a:t>Manage permissions on Spark pools, </a:t>
            </a:r>
          </a:p>
          <a:p>
            <a:pPr>
              <a:lnSpc>
                <a:spcPct val="100000"/>
              </a:lnSpc>
              <a:spcAft>
                <a:spcPts val="0"/>
              </a:spcAft>
            </a:pPr>
            <a:r>
              <a:rPr lang="en-US" sz="1600" dirty="0">
                <a:latin typeface="Segoe UI"/>
              </a:rPr>
              <a:t>Integration Runtimes, Linked services, Credentials</a:t>
            </a:r>
          </a:p>
        </p:txBody>
      </p:sp>
      <p:sp>
        <p:nvSpPr>
          <p:cNvPr id="10" name="Rectangle 9">
            <a:extLst>
              <a:ext uri="{FF2B5EF4-FFF2-40B4-BE49-F238E27FC236}">
                <a16:creationId xmlns:a16="http://schemas.microsoft.com/office/drawing/2014/main" id="{AD732971-7472-44DC-9BDB-BBD89F10C9D0}"/>
              </a:ext>
            </a:extLst>
          </p:cNvPr>
          <p:cNvSpPr/>
          <p:nvPr/>
        </p:nvSpPr>
        <p:spPr bwMode="auto">
          <a:xfrm>
            <a:off x="5982392" y="3505674"/>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36873" y="1877291"/>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7" idx="0"/>
          </p:cNvCxnSpPr>
          <p:nvPr/>
        </p:nvCxnSpPr>
        <p:spPr>
          <a:xfrm rot="16200000" flipH="1">
            <a:off x="8040948" y="1934324"/>
            <a:ext cx="1428257" cy="1909935"/>
          </a:xfrm>
          <a:prstGeom prst="bentConnector3">
            <a:avLst>
              <a:gd name="adj1" fmla="val 32259"/>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65968DB-5B73-4232-85B0-5D4308B31AFE}"/>
              </a:ext>
            </a:extLst>
          </p:cNvPr>
          <p:cNvPicPr>
            <a:picLocks noChangeAspect="1"/>
          </p:cNvPicPr>
          <p:nvPr/>
        </p:nvPicPr>
        <p:blipFill>
          <a:blip r:embed="rId3"/>
          <a:stretch>
            <a:fillRect/>
          </a:stretch>
        </p:blipFill>
        <p:spPr>
          <a:xfrm>
            <a:off x="4526379" y="3088081"/>
            <a:ext cx="4346343" cy="3615865"/>
          </a:xfrm>
          <a:prstGeom prst="rect">
            <a:avLst/>
          </a:prstGeom>
          <a:ln>
            <a:solidFill>
              <a:schemeClr val="tx1"/>
            </a:solidFill>
          </a:ln>
        </p:spPr>
      </p:pic>
      <p:pic>
        <p:nvPicPr>
          <p:cNvPr id="7" name="Picture 6">
            <a:extLst>
              <a:ext uri="{FF2B5EF4-FFF2-40B4-BE49-F238E27FC236}">
                <a16:creationId xmlns:a16="http://schemas.microsoft.com/office/drawing/2014/main" id="{6456A2D8-931D-4196-B56F-BE3722D36C0B}"/>
              </a:ext>
            </a:extLst>
          </p:cNvPr>
          <p:cNvPicPr>
            <a:picLocks noChangeAspect="1"/>
          </p:cNvPicPr>
          <p:nvPr/>
        </p:nvPicPr>
        <p:blipFill>
          <a:blip r:embed="rId4"/>
          <a:stretch>
            <a:fillRect/>
          </a:stretch>
        </p:blipFill>
        <p:spPr>
          <a:xfrm>
            <a:off x="7536873" y="3603421"/>
            <a:ext cx="4346342" cy="3080620"/>
          </a:xfrm>
          <a:prstGeom prst="rect">
            <a:avLst/>
          </a:prstGeom>
          <a:ln>
            <a:solidFill>
              <a:schemeClr val="tx1"/>
            </a:solidFill>
          </a:ln>
        </p:spPr>
      </p:pic>
      <p:cxnSp>
        <p:nvCxnSpPr>
          <p:cNvPr id="21" name="Connector: Elbow 20">
            <a:extLst>
              <a:ext uri="{FF2B5EF4-FFF2-40B4-BE49-F238E27FC236}">
                <a16:creationId xmlns:a16="http://schemas.microsoft.com/office/drawing/2014/main" id="{4203CF4F-6E90-4E9A-966F-016725D9520E}"/>
              </a:ext>
            </a:extLst>
          </p:cNvPr>
          <p:cNvCxnSpPr>
            <a:cxnSpLocks/>
            <a:stCxn id="11" idx="2"/>
            <a:endCxn id="15" idx="0"/>
          </p:cNvCxnSpPr>
          <p:nvPr/>
        </p:nvCxnSpPr>
        <p:spPr>
          <a:xfrm rot="5400000">
            <a:off x="6793372" y="2081343"/>
            <a:ext cx="912917" cy="1100558"/>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094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Source Control</a:t>
            </a:r>
          </a:p>
        </p:txBody>
      </p:sp>
      <p:sp>
        <p:nvSpPr>
          <p:cNvPr id="5" name="Rectangle 4">
            <a:extLst>
              <a:ext uri="{FF2B5EF4-FFF2-40B4-BE49-F238E27FC236}">
                <a16:creationId xmlns:a16="http://schemas.microsoft.com/office/drawing/2014/main" id="{BA2CE8E0-9A89-4078-B8BE-7172E628CB50}"/>
              </a:ext>
            </a:extLst>
          </p:cNvPr>
          <p:cNvSpPr/>
          <p:nvPr/>
        </p:nvSpPr>
        <p:spPr bwMode="auto">
          <a:xfrm>
            <a:off x="0" y="0"/>
            <a:ext cx="12192000"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Azure Synapse Analytics &gt; </a:t>
            </a: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Manage &gt; Source Control</a:t>
            </a:r>
          </a:p>
        </p:txBody>
      </p:sp>
      <p:sp>
        <p:nvSpPr>
          <p:cNvPr id="13" name="Text Placeholder 3">
            <a:extLst>
              <a:ext uri="{FF2B5EF4-FFF2-40B4-BE49-F238E27FC236}">
                <a16:creationId xmlns:a16="http://schemas.microsoft.com/office/drawing/2014/main" id="{2A5A9279-D4DC-467F-AD4D-DACCA90BD2F4}"/>
              </a:ext>
            </a:extLst>
          </p:cNvPr>
          <p:cNvSpPr txBox="1">
            <a:spLocks/>
          </p:cNvSpPr>
          <p:nvPr/>
        </p:nvSpPr>
        <p:spPr>
          <a:xfrm>
            <a:off x="426426" y="1366981"/>
            <a:ext cx="9554856" cy="758022"/>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Associate Synapse workspace with a Git repository, Azure DevOps, or GitHub</a:t>
            </a:r>
          </a:p>
        </p:txBody>
      </p:sp>
      <p:pic>
        <p:nvPicPr>
          <p:cNvPr id="9" name="Picture 8">
            <a:extLst>
              <a:ext uri="{FF2B5EF4-FFF2-40B4-BE49-F238E27FC236}">
                <a16:creationId xmlns:a16="http://schemas.microsoft.com/office/drawing/2014/main" id="{E2EBA86A-0106-4BDB-B124-61C5147B09A9}"/>
              </a:ext>
            </a:extLst>
          </p:cNvPr>
          <p:cNvPicPr>
            <a:picLocks noChangeAspect="1"/>
          </p:cNvPicPr>
          <p:nvPr/>
        </p:nvPicPr>
        <p:blipFill>
          <a:blip r:embed="rId3"/>
          <a:stretch>
            <a:fillRect/>
          </a:stretch>
        </p:blipFill>
        <p:spPr>
          <a:xfrm>
            <a:off x="194359" y="2357608"/>
            <a:ext cx="6416874" cy="3949547"/>
          </a:xfrm>
          <a:prstGeom prst="rect">
            <a:avLst/>
          </a:prstGeom>
          <a:ln>
            <a:solidFill>
              <a:schemeClr val="tx1"/>
            </a:solidFill>
          </a:ln>
        </p:spPr>
      </p:pic>
      <p:sp>
        <p:nvSpPr>
          <p:cNvPr id="15" name="Rectangle 14">
            <a:extLst>
              <a:ext uri="{FF2B5EF4-FFF2-40B4-BE49-F238E27FC236}">
                <a16:creationId xmlns:a16="http://schemas.microsoft.com/office/drawing/2014/main" id="{FB8296FF-2D91-4418-AD40-DA51AD027611}"/>
              </a:ext>
            </a:extLst>
          </p:cNvPr>
          <p:cNvSpPr/>
          <p:nvPr/>
        </p:nvSpPr>
        <p:spPr bwMode="auto">
          <a:xfrm>
            <a:off x="426426" y="5310130"/>
            <a:ext cx="1215087" cy="37457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9267D822-EBC0-4476-A9F2-4C64C36524CA}"/>
              </a:ext>
            </a:extLst>
          </p:cNvPr>
          <p:cNvPicPr>
            <a:picLocks noChangeAspect="1"/>
          </p:cNvPicPr>
          <p:nvPr/>
        </p:nvPicPr>
        <p:blipFill>
          <a:blip r:embed="rId4"/>
          <a:stretch>
            <a:fillRect/>
          </a:stretch>
        </p:blipFill>
        <p:spPr>
          <a:xfrm>
            <a:off x="6762663" y="2125003"/>
            <a:ext cx="5234977" cy="4513549"/>
          </a:xfrm>
          <a:prstGeom prst="rect">
            <a:avLst/>
          </a:prstGeom>
          <a:ln>
            <a:solidFill>
              <a:schemeClr val="tx1"/>
            </a:solidFill>
          </a:ln>
        </p:spPr>
      </p:pic>
      <p:sp>
        <p:nvSpPr>
          <p:cNvPr id="19" name="Rectangle 18">
            <a:extLst>
              <a:ext uri="{FF2B5EF4-FFF2-40B4-BE49-F238E27FC236}">
                <a16:creationId xmlns:a16="http://schemas.microsoft.com/office/drawing/2014/main" id="{42124C8B-346F-46F1-9BC8-7CAE906B5519}"/>
              </a:ext>
            </a:extLst>
          </p:cNvPr>
          <p:cNvSpPr/>
          <p:nvPr/>
        </p:nvSpPr>
        <p:spPr bwMode="auto">
          <a:xfrm>
            <a:off x="7249099" y="2495597"/>
            <a:ext cx="1729648" cy="224165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623613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833194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2573524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33149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2523768"/>
          </a:xfrm>
        </p:spPr>
        <p:txBody>
          <a:bodyPr anchor="t"/>
          <a:lstStyle/>
          <a:p>
            <a:br>
              <a:rPr lang="en-US" sz="4800" dirty="0"/>
            </a:br>
            <a:r>
              <a:rPr lang="en-US" sz="4800" dirty="0"/>
              <a:t>Azure Synapse Analytics 101</a:t>
            </a:r>
            <a:br>
              <a:rPr lang="en-US" sz="4800" dirty="0"/>
            </a:br>
            <a:r>
              <a:rPr lang="en-US" sz="2800" spc="0" dirty="0">
                <a:solidFill>
                  <a:srgbClr val="50E6FF"/>
                </a:solidFill>
              </a:rPr>
              <a:t>Limitless analytics service with </a:t>
            </a:r>
            <a:br>
              <a:rPr lang="en-US" sz="2800" spc="0" dirty="0">
                <a:solidFill>
                  <a:srgbClr val="50E6FF"/>
                </a:solidFill>
              </a:rPr>
            </a:br>
            <a:r>
              <a:rPr lang="en-US" sz="2800" spc="0" dirty="0">
                <a:solidFill>
                  <a:srgbClr val="50E6FF"/>
                </a:solidFill>
              </a:rPr>
              <a:t>unmatched time to insight</a:t>
            </a:r>
            <a:endParaRPr lang="en-US" sz="4800" dirty="0">
              <a:solidFill>
                <a:schemeClr val="accent1"/>
              </a:solidFill>
            </a:endParaRPr>
          </a:p>
        </p:txBody>
      </p:sp>
    </p:spTree>
    <p:extLst>
      <p:ext uri="{BB962C8B-B14F-4D97-AF65-F5344CB8AC3E}">
        <p14:creationId xmlns:p14="http://schemas.microsoft.com/office/powerpoint/2010/main" val="243074364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t>
            </a:r>
            <a:r>
              <a:rPr lang="en-US"/>
              <a:t>&amp; </a:t>
            </a:r>
            <a:br>
              <a:rPr lang="en-US"/>
            </a:br>
            <a:r>
              <a:rPr lang="en-US"/>
              <a:t>Data </a:t>
            </a:r>
            <a:r>
              <a:rPr lang="en-US" dirty="0"/>
              <a:t>Lake Organization</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Integration (Orchestration)</a:t>
            </a:r>
          </a:p>
          <a:p>
            <a:pPr marL="281677" lvl="1" indent="0">
              <a:buNone/>
            </a:pPr>
            <a:r>
              <a:rPr lang="en-US" sz="1961" dirty="0">
                <a:solidFill>
                  <a:schemeClr val="tx1"/>
                </a:solidFill>
              </a:rPr>
              <a:t>Synapse pipelines</a:t>
            </a:r>
          </a:p>
          <a:p>
            <a:pPr marL="0" indent="0">
              <a:buNone/>
            </a:pPr>
            <a:endParaRPr lang="en-US" sz="2353"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2</a:t>
            </a:r>
            <a:r>
              <a:rPr lang="en-US" sz="2353" b="1" dirty="0"/>
              <a:t>  Ingest files to tables</a:t>
            </a:r>
          </a:p>
          <a:p>
            <a:pPr marL="281677" lvl="1" indent="0">
              <a:buNone/>
            </a:pPr>
            <a:r>
              <a:rPr lang="en-US" sz="1961" dirty="0">
                <a:solidFill>
                  <a:schemeClr val="tx1"/>
                </a:solidFill>
              </a:rPr>
              <a:t>Copy versus CTAS</a:t>
            </a:r>
          </a:p>
          <a:p>
            <a:pPr marL="0" indent="0">
              <a:buNone/>
            </a:pPr>
            <a:endParaRPr lang="en-US" sz="2353"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The </a:t>
            </a: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first</a:t>
            </a: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 unified, cloud native platform for converged analytics</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Ingest - Integration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dirty="0">
                <a:solidFill>
                  <a:schemeClr val="tx2"/>
                </a:solidFill>
                <a:latin typeface="+mj-lt"/>
              </a:rPr>
              <a:t>Overview</a:t>
            </a:r>
          </a:p>
          <a:p>
            <a:pPr>
              <a:lnSpc>
                <a:spcPct val="110000"/>
              </a:lnSpc>
              <a:spcBef>
                <a:spcPts val="600"/>
              </a:spcBef>
              <a:spcAft>
                <a:spcPts val="600"/>
              </a:spcAft>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a:lnSpc>
                <a:spcPct val="110000"/>
              </a:lnSpc>
              <a:spcBef>
                <a:spcPts val="600"/>
              </a:spcBef>
              <a:spcAft>
                <a:spcPts val="600"/>
              </a:spcAft>
            </a:pPr>
            <a:r>
              <a:rPr lang="en-US" sz="1961"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extLst>
              <p:ext uri="{D42A27DB-BD31-4B8C-83A1-F6EECF244321}">
                <p14:modId xmlns:p14="http://schemas.microsoft.com/office/powerpoint/2010/main" val="1043818956"/>
              </p:ext>
            </p:extLst>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r>
                        <a:rPr lang="en-US" sz="1200" dirty="0">
                          <a:latin typeface="+mn-lt"/>
                        </a:rPr>
                        <a:t>Snowflake</a:t>
                      </a: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r:id="rId3"/>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4"/>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2"/>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2"/>
                </a:solidFill>
                <a:latin typeface="+mj-lt"/>
              </a:rPr>
              <a:t>Benefits</a:t>
            </a:r>
            <a:endParaRPr lang="en-US" sz="1800" b="1" dirty="0">
              <a:solidFill>
                <a:schemeClr val="tx2"/>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le 84">
            <a:extLst>
              <a:ext uri="{FF2B5EF4-FFF2-40B4-BE49-F238E27FC236}">
                <a16:creationId xmlns:a16="http://schemas.microsoft.com/office/drawing/2014/main" id="{4966EFC7-5C76-A94B-BD1E-C601A2A160A9}"/>
              </a:ext>
            </a:extLst>
          </p:cNvPr>
          <p:cNvSpPr txBox="1">
            <a:spLocks/>
          </p:cNvSpPr>
          <p:nvPr/>
        </p:nvSpPr>
        <p:spPr>
          <a:xfrm>
            <a:off x="702844" y="457622"/>
            <a:ext cx="11016957" cy="55392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15" name="Text Placeholder 2">
            <a:extLst>
              <a:ext uri="{FF2B5EF4-FFF2-40B4-BE49-F238E27FC236}">
                <a16:creationId xmlns:a16="http://schemas.microsoft.com/office/drawing/2014/main" id="{AD6351C3-4E67-4B38-9881-AB54E120C916}"/>
              </a:ext>
            </a:extLst>
          </p:cNvPr>
          <p:cNvSpPr txBox="1">
            <a:spLocks/>
          </p:cNvSpPr>
          <p:nvPr/>
        </p:nvSpPr>
        <p:spPr>
          <a:xfrm>
            <a:off x="588262" y="2504412"/>
            <a:ext cx="4163125" cy="9694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14300"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E6FF">
                    <a:lumMod val="75000"/>
                  </a:srgbClr>
                </a:solidFill>
                <a:effectLst/>
                <a:uLnTx/>
                <a:uFillTx/>
                <a:latin typeface="Segoe UI Semibold"/>
                <a:ea typeface="+mn-ea"/>
                <a:cs typeface="Segoe UI" panose="020B0502040204020203" pitchFamily="34" charset="0"/>
              </a:rPr>
              <a:t>Unified workspace</a:t>
            </a: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endParaRPr>
          </a:p>
          <a:p>
            <a:pPr lvl="0" defTabSz="114300">
              <a:spcAft>
                <a:spcPts val="600"/>
              </a:spcAft>
              <a:defRPr/>
            </a:pPr>
            <a:r>
              <a:rPr lang="en-US" sz="1400" dirty="0">
                <a:solidFill>
                  <a:srgbClr val="FFFFFF"/>
                </a:solidFill>
                <a:latin typeface="Segoe UI"/>
              </a:rPr>
              <a:t>A single place for Data Engineers, Data Scientists, and IT Pros to collaborate on enterprise analytics</a:t>
            </a:r>
          </a:p>
        </p:txBody>
      </p:sp>
      <p:grpSp>
        <p:nvGrpSpPr>
          <p:cNvPr id="2" name="Group 1">
            <a:extLst>
              <a:ext uri="{FF2B5EF4-FFF2-40B4-BE49-F238E27FC236}">
                <a16:creationId xmlns:a16="http://schemas.microsoft.com/office/drawing/2014/main" id="{5BBEFE47-6D21-40AC-85FA-EF4767DECE2A}"/>
              </a:ext>
            </a:extLst>
          </p:cNvPr>
          <p:cNvGrpSpPr/>
          <p:nvPr/>
        </p:nvGrpSpPr>
        <p:grpSpPr>
          <a:xfrm>
            <a:off x="0" y="1540386"/>
            <a:ext cx="4751388" cy="729391"/>
            <a:chOff x="0" y="1540386"/>
            <a:chExt cx="4751388" cy="729391"/>
          </a:xfrm>
        </p:grpSpPr>
        <p:sp>
          <p:nvSpPr>
            <p:cNvPr id="14" name="Title 1">
              <a:extLst>
                <a:ext uri="{FF2B5EF4-FFF2-40B4-BE49-F238E27FC236}">
                  <a16:creationId xmlns:a16="http://schemas.microsoft.com/office/drawing/2014/main" id="{2452A579-A624-4557-89CA-868C7D9DB67D}"/>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Synapse Studio</a:t>
              </a:r>
            </a:p>
          </p:txBody>
        </p:sp>
        <p:cxnSp>
          <p:nvCxnSpPr>
            <p:cNvPr id="16" name="Straight Connector 15">
              <a:extLst>
                <a:ext uri="{FF2B5EF4-FFF2-40B4-BE49-F238E27FC236}">
                  <a16:creationId xmlns:a16="http://schemas.microsoft.com/office/drawing/2014/main" id="{89B69638-8C83-4605-B9DA-8814A833F51A}"/>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grpSp>
        <p:nvGrpSpPr>
          <p:cNvPr id="4" name="Group 3">
            <a:extLst>
              <a:ext uri="{FF2B5EF4-FFF2-40B4-BE49-F238E27FC236}">
                <a16:creationId xmlns:a16="http://schemas.microsoft.com/office/drawing/2014/main" id="{78FC66E1-79E6-4920-8B9B-0BCA7E8956A3}"/>
              </a:ext>
            </a:extLst>
          </p:cNvPr>
          <p:cNvGrpSpPr/>
          <p:nvPr/>
        </p:nvGrpSpPr>
        <p:grpSpPr>
          <a:xfrm>
            <a:off x="5589182" y="701749"/>
            <a:ext cx="8987430" cy="4963914"/>
            <a:chOff x="5589182" y="701749"/>
            <a:chExt cx="8987430" cy="4963914"/>
          </a:xfrm>
        </p:grpSpPr>
        <p:sp>
          <p:nvSpPr>
            <p:cNvPr id="9" name="Rectangle 8">
              <a:extLst>
                <a:ext uri="{FF2B5EF4-FFF2-40B4-BE49-F238E27FC236}">
                  <a16:creationId xmlns:a16="http://schemas.microsoft.com/office/drawing/2014/main" id="{2863AE89-71A3-433B-9763-4687D876A59C}"/>
                </a:ext>
              </a:extLst>
            </p:cNvPr>
            <p:cNvSpPr/>
            <p:nvPr/>
          </p:nvSpPr>
          <p:spPr bwMode="auto">
            <a:xfrm>
              <a:off x="9796182" y="2622176"/>
              <a:ext cx="4780430" cy="271265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C330AFF0-0DF7-41A3-BBC1-624D3F6AC465}"/>
                </a:ext>
              </a:extLst>
            </p:cNvPr>
            <p:cNvPicPr>
              <a:picLocks noChangeAspect="1"/>
            </p:cNvPicPr>
            <p:nvPr/>
          </p:nvPicPr>
          <p:blipFill rotWithShape="1">
            <a:blip r:embed="rId3">
              <a:alphaModFix/>
            </a:blip>
            <a:srcRect r="53045"/>
            <a:stretch/>
          </p:blipFill>
          <p:spPr>
            <a:xfrm>
              <a:off x="7852242" y="1316103"/>
              <a:ext cx="1915488" cy="3929429"/>
            </a:xfrm>
            <a:prstGeom prst="rect">
              <a:avLst/>
            </a:prstGeom>
            <a:ln>
              <a:noFill/>
            </a:ln>
          </p:spPr>
        </p:pic>
        <p:pic>
          <p:nvPicPr>
            <p:cNvPr id="11" name="Picture 10">
              <a:extLst>
                <a:ext uri="{FF2B5EF4-FFF2-40B4-BE49-F238E27FC236}">
                  <a16:creationId xmlns:a16="http://schemas.microsoft.com/office/drawing/2014/main" id="{009596E6-C3B3-4407-86F4-679489322F46}"/>
                </a:ext>
              </a:extLst>
            </p:cNvPr>
            <p:cNvPicPr>
              <a:picLocks noChangeAspect="1"/>
            </p:cNvPicPr>
            <p:nvPr/>
          </p:nvPicPr>
          <p:blipFill rotWithShape="1">
            <a:blip r:embed="rId3">
              <a:alphaModFix/>
            </a:blip>
            <a:srcRect l="47653" t="33238"/>
            <a:stretch/>
          </p:blipFill>
          <p:spPr>
            <a:xfrm>
              <a:off x="9796182" y="2622176"/>
              <a:ext cx="2135468" cy="2623356"/>
            </a:xfrm>
            <a:prstGeom prst="rect">
              <a:avLst/>
            </a:prstGeom>
            <a:ln>
              <a:noFill/>
            </a:ln>
          </p:spPr>
        </p:pic>
        <p:pic>
          <p:nvPicPr>
            <p:cNvPr id="3" name="Picture 2" descr="Graphical user interface, text, application, email&#10;&#10;Description automatically generated">
              <a:extLst>
                <a:ext uri="{FF2B5EF4-FFF2-40B4-BE49-F238E27FC236}">
                  <a16:creationId xmlns:a16="http://schemas.microsoft.com/office/drawing/2014/main" id="{17B37C7C-237D-4975-95B4-595572E65C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1220" y="1068859"/>
              <a:ext cx="7482840" cy="4289526"/>
            </a:xfrm>
            <a:prstGeom prst="rect">
              <a:avLst/>
            </a:prstGeom>
          </p:spPr>
        </p:pic>
        <p:pic>
          <p:nvPicPr>
            <p:cNvPr id="12" name="Picture 11">
              <a:extLst>
                <a:ext uri="{FF2B5EF4-FFF2-40B4-BE49-F238E27FC236}">
                  <a16:creationId xmlns:a16="http://schemas.microsoft.com/office/drawing/2014/main" id="{FAE7C55D-78E9-49C5-B199-23C4EC4C20EA}"/>
                </a:ext>
              </a:extLst>
            </p:cNvPr>
            <p:cNvPicPr>
              <a:picLocks noChangeAspect="1"/>
            </p:cNvPicPr>
            <p:nvPr/>
          </p:nvPicPr>
          <p:blipFill rotWithShape="1">
            <a:blip r:embed="rId5">
              <a:extLst>
                <a:ext uri="{28A0092B-C50C-407E-A947-70E740481C1C}">
                  <a14:useLocalDpi xmlns:a14="http://schemas.microsoft.com/office/drawing/2010/main" val="0"/>
                </a:ext>
              </a:extLst>
            </a:blip>
            <a:srcRect l="27180" t="5361" r="27180" b="37190"/>
            <a:stretch/>
          </p:blipFill>
          <p:spPr>
            <a:xfrm>
              <a:off x="5589182" y="701749"/>
              <a:ext cx="7021032" cy="4963914"/>
            </a:xfrm>
            <a:prstGeom prst="rect">
              <a:avLst/>
            </a:prstGeom>
          </p:spPr>
        </p:pic>
      </p:grpSp>
    </p:spTree>
    <p:extLst>
      <p:ext uri="{BB962C8B-B14F-4D97-AF65-F5344CB8AC3E}">
        <p14:creationId xmlns:p14="http://schemas.microsoft.com/office/powerpoint/2010/main" val="1499587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2" presetClass="entr" presetSubtype="2" decel="100000" fill="hold" nodeType="withEffect">
                                  <p:stCondLst>
                                    <p:cond delay="25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348883034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7" name="Picture 6">
            <a:extLst>
              <a:ext uri="{FF2B5EF4-FFF2-40B4-BE49-F238E27FC236}">
                <a16:creationId xmlns:a16="http://schemas.microsoft.com/office/drawing/2014/main" id="{1E89CD30-F105-4B8D-BBAD-04B183566B2A}"/>
              </a:ext>
            </a:extLst>
          </p:cNvPr>
          <p:cNvPicPr>
            <a:picLocks noChangeAspect="1"/>
          </p:cNvPicPr>
          <p:nvPr/>
        </p:nvPicPr>
        <p:blipFill>
          <a:blip r:embed="rId3"/>
          <a:stretch>
            <a:fillRect/>
          </a:stretch>
        </p:blipFill>
        <p:spPr>
          <a:xfrm>
            <a:off x="5006233" y="3025317"/>
            <a:ext cx="6079928" cy="2662663"/>
          </a:xfrm>
          <a:prstGeom prst="rect">
            <a:avLst/>
          </a:prstGeom>
        </p:spPr>
      </p:pic>
      <p:pic>
        <p:nvPicPr>
          <p:cNvPr id="8" name="Picture 7">
            <a:extLst>
              <a:ext uri="{FF2B5EF4-FFF2-40B4-BE49-F238E27FC236}">
                <a16:creationId xmlns:a16="http://schemas.microsoft.com/office/drawing/2014/main" id="{9EE479A3-182F-47BC-9429-B3A464A6A5EF}"/>
              </a:ext>
            </a:extLst>
          </p:cNvPr>
          <p:cNvPicPr>
            <a:picLocks noChangeAspect="1"/>
          </p:cNvPicPr>
          <p:nvPr/>
        </p:nvPicPr>
        <p:blipFill>
          <a:blip r:embed="rId4"/>
          <a:stretch>
            <a:fillRect/>
          </a:stretch>
        </p:blipFill>
        <p:spPr>
          <a:xfrm>
            <a:off x="8534490" y="201298"/>
            <a:ext cx="3506023" cy="3678017"/>
          </a:xfrm>
          <a:prstGeom prst="rect">
            <a:avLst/>
          </a:prstGeom>
          <a:ln>
            <a:solidFill>
              <a:schemeClr val="bg2">
                <a:lumMod val="50000"/>
              </a:schemeClr>
            </a:solidFill>
          </a:ln>
        </p:spPr>
      </p:pic>
      <p:cxnSp>
        <p:nvCxnSpPr>
          <p:cNvPr id="9" name="Connector: Elbow 8">
            <a:extLst>
              <a:ext uri="{FF2B5EF4-FFF2-40B4-BE49-F238E27FC236}">
                <a16:creationId xmlns:a16="http://schemas.microsoft.com/office/drawing/2014/main" id="{0725666C-A2F4-404D-944F-1B7BF4A242C0}"/>
              </a:ext>
            </a:extLst>
          </p:cNvPr>
          <p:cNvCxnSpPr>
            <a:cxnSpLocks/>
            <a:endCxn id="8" idx="1"/>
          </p:cNvCxnSpPr>
          <p:nvPr/>
        </p:nvCxnSpPr>
        <p:spPr>
          <a:xfrm flipV="1">
            <a:off x="5929864" y="2040307"/>
            <a:ext cx="2604626" cy="232547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p188="http://schemas.microsoft.com/office/powerpoint/2018/8/main" r:id="rId2"/>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5874529" y="890802"/>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4" y="168129"/>
            <a:ext cx="7420619" cy="758022"/>
          </a:xfrm>
        </p:spPr>
        <p:txBody>
          <a:bodyPr/>
          <a:lstStyle/>
          <a:p>
            <a:r>
              <a:rPr lang="en-US" dirty="0"/>
              <a:t>Manage – 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999285"/>
            <a:ext cx="5350187" cy="5560135"/>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6243489" y="2769643"/>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8703600" y="2834281"/>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755592" y="1795749"/>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306718" y="1916728"/>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a:xfrm>
            <a:off x="426426" y="222583"/>
            <a:ext cx="10544065" cy="758022"/>
          </a:xfrm>
        </p:spPr>
        <p:txBody>
          <a:bodyPr/>
          <a:lstStyle/>
          <a:p>
            <a:r>
              <a:rPr lang="en-US" dirty="0"/>
              <a:t>Data Movement with Integration Runtimes</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tx1"/>
                </a:solidFill>
              </a:rPr>
              <a:t>Up to 4 GB/s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tx1"/>
                </a:solidFill>
              </a:rPr>
              <a:t>Visually author or via code (Python, </a:t>
            </a:r>
            <a:r>
              <a:rPr lang="en-US" sz="1765" dirty="0" err="1">
                <a:solidFill>
                  <a:schemeClr val="tx1"/>
                </a:solidFill>
              </a:rPr>
              <a:t>.Net</a:t>
            </a:r>
            <a:r>
              <a:rPr lang="en-US" sz="1765" dirty="0">
                <a:solidFill>
                  <a:schemeClr val="tx1"/>
                </a:solidFill>
              </a:rPr>
              <a:t>, etc.)  </a:t>
            </a:r>
          </a:p>
          <a:p>
            <a:pPr marL="280121" indent="-280121">
              <a:lnSpc>
                <a:spcPct val="100000"/>
              </a:lnSpc>
              <a:spcAft>
                <a:spcPts val="600"/>
              </a:spcAft>
              <a:buFont typeface="Arial" panose="020B0604020202020204" pitchFamily="34" charset="0"/>
              <a:buChar char="•"/>
            </a:pPr>
            <a:r>
              <a:rPr lang="en-US" sz="1765" dirty="0">
                <a:solidFill>
                  <a:schemeClr val="tx1"/>
                </a:solidFill>
              </a:rPr>
              <a:t>Serverless, no infrastructure to manage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tx1"/>
                </a:solidFill>
              </a:rPr>
              <a:t>Self-hostable Integration Runtime for hybrid movement</a:t>
            </a:r>
          </a:p>
          <a:p>
            <a:pPr>
              <a:lnSpc>
                <a:spcPct val="150000"/>
              </a:lnSpc>
            </a:pPr>
            <a:endParaRPr lang="en-US" sz="1961"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Files and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dirty="0"/>
              <a:t>Create External Table As Select (</a:t>
            </a:r>
            <a:r>
              <a:rPr lang="en-US" dirty="0" err="1"/>
              <a:t>Polybase</a:t>
            </a:r>
            <a:r>
              <a:rPr lang="en-US" dirty="0"/>
              <a:t>)</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latin typeface="+mn-lt"/>
              </a:rPr>
              <a:t>Overview</a:t>
            </a:r>
            <a:endParaRPr lang="en-US" sz="3137" b="1" dirty="0">
              <a:solidFill>
                <a:schemeClr val="tx2"/>
              </a:solidFill>
              <a:latin typeface="+mn-lt"/>
            </a:endParaRPr>
          </a:p>
          <a:p>
            <a:pPr>
              <a:lnSpc>
                <a:spcPct val="150000"/>
              </a:lnSpc>
            </a:pPr>
            <a:r>
              <a:rPr lang="en-US" sz="1765" dirty="0">
                <a:latin typeface="+mn-lt"/>
              </a:rPr>
              <a:t>Creates an external table and then exports results of the SELECT statement. These operations will import data into the database for the duration of the query</a:t>
            </a:r>
          </a:p>
          <a:p>
            <a:endParaRPr lang="en-US" sz="1765" dirty="0">
              <a:latin typeface="+mn-lt"/>
            </a:endParaRPr>
          </a:p>
          <a:p>
            <a:pPr marL="0" indent="0">
              <a:buNone/>
            </a:pPr>
            <a:r>
              <a:rPr lang="en-US" sz="1961" b="1" dirty="0">
                <a:latin typeface="+mn-lt"/>
              </a:rPr>
              <a:t>Steps:</a:t>
            </a:r>
          </a:p>
          <a:p>
            <a:pPr marL="457112" indent="-457112">
              <a:buFont typeface="Wingdings" panose="05000000000000000000" pitchFamily="2" charset="2"/>
              <a:buAutoNum type="arabicPeriod"/>
            </a:pPr>
            <a:r>
              <a:rPr lang="en-US" sz="1765" dirty="0">
                <a:latin typeface="+mn-lt"/>
              </a:rPr>
              <a:t>Create Master Key</a:t>
            </a:r>
          </a:p>
          <a:p>
            <a:pPr marL="457112" indent="-457112">
              <a:buFont typeface="Wingdings" panose="05000000000000000000" pitchFamily="2" charset="2"/>
              <a:buAutoNum type="arabicPeriod"/>
            </a:pPr>
            <a:r>
              <a:rPr lang="en-US" sz="1765" dirty="0">
                <a:latin typeface="+mn-lt"/>
              </a:rPr>
              <a:t>Create Credentials</a:t>
            </a:r>
          </a:p>
          <a:p>
            <a:pPr marL="457112" indent="-457112">
              <a:buFont typeface="Wingdings" panose="05000000000000000000" pitchFamily="2" charset="2"/>
              <a:buAutoNum type="arabicPeriod"/>
            </a:pPr>
            <a:r>
              <a:rPr lang="en-US" sz="1765" dirty="0">
                <a:latin typeface="+mn-lt"/>
              </a:rPr>
              <a:t>Create External Data Source</a:t>
            </a:r>
          </a:p>
          <a:p>
            <a:pPr marL="457112" indent="-457112">
              <a:buFont typeface="Wingdings" panose="05000000000000000000" pitchFamily="2" charset="2"/>
              <a:buAutoNum type="arabicPeriod"/>
            </a:pPr>
            <a:r>
              <a:rPr lang="en-US" sz="1765" dirty="0">
                <a:latin typeface="+mn-lt"/>
              </a:rPr>
              <a:t>Create External Data Format</a:t>
            </a:r>
          </a:p>
          <a:p>
            <a:pPr marL="457112" indent="-457112">
              <a:buFont typeface="Wingdings" panose="05000000000000000000" pitchFamily="2" charset="2"/>
              <a:buAutoNum type="arabicPeriod"/>
            </a:pPr>
            <a:r>
              <a:rPr lang="en-US" sz="1765" dirty="0">
                <a:latin typeface="+mn-lt"/>
              </a:rPr>
              <a:t>Create External Table</a:t>
            </a:r>
          </a:p>
          <a:p>
            <a:endParaRPr lang="en-US" sz="2745" dirty="0"/>
          </a:p>
          <a:p>
            <a:endParaRPr lang="en-US" sz="2745" dirty="0"/>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MASTER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KEY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ENCRYPTION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PASSWORD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'S0me!nfo'</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DATABASE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SCOPED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my_account</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SECRET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0000FF"/>
                </a:solidFill>
                <a:highlight>
                  <a:srgbClr val="FFFFFF"/>
                </a:highlight>
                <a:latin typeface="Calibri" panose="020F0502020204030204" pitchFamily="34" charset="0"/>
                <a:cs typeface="Calibri" panose="020F0502020204030204" pitchFamily="34" charset="0"/>
              </a:rPr>
              <a:t>LOCATION</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FF0000"/>
                </a:solidFill>
                <a:highlight>
                  <a:srgbClr val="FFFFFF"/>
                </a:highlight>
                <a:latin typeface="Calibri" panose="020F0502020204030204" pitchFamily="34" charset="0"/>
                <a:cs typeface="Calibri" panose="020F0502020204030204" pitchFamily="34" charset="0"/>
              </a:rPr>
              <a:t>'</a:t>
            </a:r>
            <a:r>
              <a:rPr lang="fr-FR" sz="1200" dirty="0" err="1">
                <a:solidFill>
                  <a:srgbClr val="FF0000"/>
                </a:solidFill>
                <a:highlight>
                  <a:srgbClr val="FFFFFF"/>
                </a:highlight>
                <a:latin typeface="Calibri" panose="020F0502020204030204" pitchFamily="34" charset="0"/>
                <a:cs typeface="Calibri" panose="020F0502020204030204" pitchFamily="34" charset="0"/>
              </a:rPr>
              <a:t>wasbs</a:t>
            </a:r>
            <a:r>
              <a:rPr lang="fr-FR" sz="1200" dirty="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HADOOP</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FORMAT_TYPE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DELIMITEDTEXT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FORMAT_OPTIONS</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FIRST_ROW</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2</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'/files/Customer'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dirty="0">
                <a:solidFill>
                  <a:srgbClr val="000000"/>
                </a:solidFill>
                <a:highlight>
                  <a:srgbClr val="FFFFFF"/>
                </a:highlight>
                <a:latin typeface="Calibri" panose="020F0502020204030204" pitchFamily="34" charset="0"/>
                <a:cs typeface="Calibri" panose="020F0502020204030204" pitchFamily="34" charset="0"/>
              </a:rPr>
              <a:t> T1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dirty="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T2</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OPTION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HASH</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6329C2-9B1B-48F5-B651-515B0D983403}"/>
              </a:ext>
            </a:extLst>
          </p:cNvPr>
          <p:cNvPicPr>
            <a:picLocks noChangeAspect="1"/>
          </p:cNvPicPr>
          <p:nvPr/>
        </p:nvPicPr>
        <p:blipFill>
          <a:blip r:embed="rId3"/>
          <a:stretch>
            <a:fillRect/>
          </a:stretch>
        </p:blipFill>
        <p:spPr>
          <a:xfrm>
            <a:off x="455696" y="2215345"/>
            <a:ext cx="8384680" cy="4543846"/>
          </a:xfrm>
          <a:prstGeom prst="rect">
            <a:avLst/>
          </a:prstGeom>
        </p:spPr>
      </p:pic>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dirty="0">
                <a:solidFill>
                  <a:schemeClr val="bg1"/>
                </a:solidFill>
              </a:rPr>
              <a:t>Synapse Studio divided into </a:t>
            </a:r>
            <a:r>
              <a:rPr lang="en-US" sz="1800" b="1" dirty="0">
                <a:solidFill>
                  <a:schemeClr val="bg1"/>
                </a:solidFill>
              </a:rPr>
              <a:t>Activity hubs</a:t>
            </a:r>
            <a:r>
              <a:rPr lang="en-US" sz="1800" dirty="0">
                <a:solidFill>
                  <a:schemeClr val="bg1"/>
                </a:solidFill>
              </a:rPr>
              <a:t>.</a:t>
            </a:r>
          </a:p>
          <a:p>
            <a:pPr>
              <a:lnSpc>
                <a:spcPct val="100000"/>
              </a:lnSpc>
              <a:spcAft>
                <a:spcPts val="1000"/>
              </a:spcAft>
            </a:pPr>
            <a:r>
              <a:rPr lang="en-US" sz="1800" dirty="0">
                <a:solidFill>
                  <a:schemeClr val="bg1"/>
                </a:solidFill>
              </a:rPr>
              <a:t>These organize the tasks needed for building analytics solution.</a:t>
            </a:r>
          </a:p>
          <a:p>
            <a:endParaRPr lang="en-US" sz="1800" b="1" dirty="0"/>
          </a:p>
        </p:txBody>
      </p:sp>
      <p:sp>
        <p:nvSpPr>
          <p:cNvPr id="9" name="Rectangle 8">
            <a:extLst>
              <a:ext uri="{FF2B5EF4-FFF2-40B4-BE49-F238E27FC236}">
                <a16:creationId xmlns:a16="http://schemas.microsoft.com/office/drawing/2014/main" id="{3AF43572-2E52-4842-9BF9-0B016E660B47}"/>
              </a:ext>
            </a:extLst>
          </p:cNvPr>
          <p:cNvSpPr/>
          <p:nvPr/>
        </p:nvSpPr>
        <p:spPr bwMode="auto">
          <a:xfrm>
            <a:off x="2934333" y="2752989"/>
            <a:ext cx="9051244" cy="3931536"/>
          </a:xfrm>
          <a:prstGeom prst="rect">
            <a:avLst/>
          </a:prstGeom>
          <a:solidFill>
            <a:srgbClr val="F9FAF8"/>
          </a:solidFill>
          <a:ln>
            <a:noFill/>
            <a:headEnd type="none" w="med" len="med"/>
            <a:tailEnd type="none" w="med" len="med"/>
          </a:ln>
          <a:effectLst>
            <a:outerShdw blurRad="393700" dist="381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4">
            <a:extLst>
              <a:ext uri="{FF2B5EF4-FFF2-40B4-BE49-F238E27FC236}">
                <a16:creationId xmlns:a16="http://schemas.microsoft.com/office/drawing/2014/main" id="{AB81B57A-9513-4FFB-9024-D3AEB7112842}"/>
              </a:ext>
            </a:extLst>
          </p:cNvPr>
          <p:cNvSpPr txBox="1">
            <a:spLocks/>
          </p:cNvSpPr>
          <p:nvPr/>
        </p:nvSpPr>
        <p:spPr>
          <a:xfrm>
            <a:off x="3679522"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Home</a:t>
            </a:r>
          </a:p>
        </p:txBody>
      </p:sp>
      <p:sp>
        <p:nvSpPr>
          <p:cNvPr id="11" name="Text Placeholder 5">
            <a:extLst>
              <a:ext uri="{FF2B5EF4-FFF2-40B4-BE49-F238E27FC236}">
                <a16:creationId xmlns:a16="http://schemas.microsoft.com/office/drawing/2014/main" id="{D6A14578-217B-4982-A409-F053E9FE10D6}"/>
              </a:ext>
            </a:extLst>
          </p:cNvPr>
          <p:cNvSpPr txBox="1">
            <a:spLocks/>
          </p:cNvSpPr>
          <p:nvPr/>
        </p:nvSpPr>
        <p:spPr>
          <a:xfrm>
            <a:off x="5743400"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Data</a:t>
            </a:r>
          </a:p>
        </p:txBody>
      </p:sp>
      <p:sp>
        <p:nvSpPr>
          <p:cNvPr id="12" name="Text Placeholder 6">
            <a:extLst>
              <a:ext uri="{FF2B5EF4-FFF2-40B4-BE49-F238E27FC236}">
                <a16:creationId xmlns:a16="http://schemas.microsoft.com/office/drawing/2014/main" id="{F236CE3A-06A3-4194-B8E7-421307FD1DAF}"/>
              </a:ext>
            </a:extLst>
          </p:cNvPr>
          <p:cNvSpPr txBox="1">
            <a:spLocks/>
          </p:cNvSpPr>
          <p:nvPr/>
        </p:nvSpPr>
        <p:spPr>
          <a:xfrm>
            <a:off x="3679522" y="5396411"/>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Monitor</a:t>
            </a:r>
          </a:p>
        </p:txBody>
      </p:sp>
      <p:sp>
        <p:nvSpPr>
          <p:cNvPr id="13" name="Text Placeholder 6">
            <a:extLst>
              <a:ext uri="{FF2B5EF4-FFF2-40B4-BE49-F238E27FC236}">
                <a16:creationId xmlns:a16="http://schemas.microsoft.com/office/drawing/2014/main" id="{87C9AAB7-89DF-4770-B467-C41052EDE876}"/>
              </a:ext>
            </a:extLst>
          </p:cNvPr>
          <p:cNvSpPr txBox="1">
            <a:spLocks/>
          </p:cNvSpPr>
          <p:nvPr/>
        </p:nvSpPr>
        <p:spPr>
          <a:xfrm>
            <a:off x="5789302" y="5428836"/>
            <a:ext cx="1990240" cy="220320"/>
          </a:xfrm>
          <a:prstGeom prst="rect">
            <a:avLst/>
          </a:prstGeom>
        </p:spPr>
        <p:txBody>
          <a:bodyPr lIns="0"/>
          <a:lstStyle>
            <a:defPPr>
              <a:defRPr lang="en-US"/>
            </a:defPPr>
            <a:lvl1pPr marL="228600" indent="-228600">
              <a:lnSpc>
                <a:spcPct val="90000"/>
              </a:lnSpc>
              <a:spcBef>
                <a:spcPts val="1000"/>
              </a:spcBef>
              <a:buFont typeface="Arial" panose="020B0604020202020204" pitchFamily="34" charset="0"/>
              <a:buChar char="•"/>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Manage</a:t>
            </a:r>
          </a:p>
        </p:txBody>
      </p:sp>
      <p:pic>
        <p:nvPicPr>
          <p:cNvPr id="14" name="Picture 13">
            <a:extLst>
              <a:ext uri="{FF2B5EF4-FFF2-40B4-BE49-F238E27FC236}">
                <a16:creationId xmlns:a16="http://schemas.microsoft.com/office/drawing/2014/main" id="{82C85CA6-5FCB-40A4-A5E3-35C16EF1F217}"/>
              </a:ext>
            </a:extLst>
          </p:cNvPr>
          <p:cNvPicPr>
            <a:picLocks noChangeAspect="1"/>
          </p:cNvPicPr>
          <p:nvPr/>
        </p:nvPicPr>
        <p:blipFill>
          <a:blip r:embed="rId4"/>
          <a:stretch>
            <a:fillRect/>
          </a:stretch>
        </p:blipFill>
        <p:spPr>
          <a:xfrm>
            <a:off x="5735539" y="4998378"/>
            <a:ext cx="388207" cy="369722"/>
          </a:xfrm>
          <a:prstGeom prst="rect">
            <a:avLst/>
          </a:prstGeom>
        </p:spPr>
      </p:pic>
      <p:pic>
        <p:nvPicPr>
          <p:cNvPr id="15" name="Picture 14">
            <a:extLst>
              <a:ext uri="{FF2B5EF4-FFF2-40B4-BE49-F238E27FC236}">
                <a16:creationId xmlns:a16="http://schemas.microsoft.com/office/drawing/2014/main" id="{E8DF0B17-3C9E-4C09-8FCD-085B34F631A5}"/>
              </a:ext>
            </a:extLst>
          </p:cNvPr>
          <p:cNvPicPr>
            <a:picLocks noChangeAspect="1"/>
          </p:cNvPicPr>
          <p:nvPr/>
        </p:nvPicPr>
        <p:blipFill>
          <a:blip r:embed="rId5"/>
          <a:stretch>
            <a:fillRect/>
          </a:stretch>
        </p:blipFill>
        <p:spPr>
          <a:xfrm>
            <a:off x="3604017" y="3010720"/>
            <a:ext cx="397451" cy="323506"/>
          </a:xfrm>
          <a:prstGeom prst="rect">
            <a:avLst/>
          </a:prstGeom>
        </p:spPr>
      </p:pic>
      <p:pic>
        <p:nvPicPr>
          <p:cNvPr id="16" name="Picture 15">
            <a:extLst>
              <a:ext uri="{FF2B5EF4-FFF2-40B4-BE49-F238E27FC236}">
                <a16:creationId xmlns:a16="http://schemas.microsoft.com/office/drawing/2014/main" id="{694AA3F4-4458-405A-B3D0-24CCA83BFD0B}"/>
              </a:ext>
            </a:extLst>
          </p:cNvPr>
          <p:cNvPicPr>
            <a:picLocks noChangeAspect="1"/>
          </p:cNvPicPr>
          <p:nvPr/>
        </p:nvPicPr>
        <p:blipFill>
          <a:blip r:embed="rId6"/>
          <a:stretch>
            <a:fillRect/>
          </a:stretch>
        </p:blipFill>
        <p:spPr>
          <a:xfrm>
            <a:off x="3605885" y="5021412"/>
            <a:ext cx="351235" cy="360478"/>
          </a:xfrm>
          <a:prstGeom prst="rect">
            <a:avLst/>
          </a:prstGeom>
        </p:spPr>
      </p:pic>
      <p:pic>
        <p:nvPicPr>
          <p:cNvPr id="17" name="Picture 16">
            <a:extLst>
              <a:ext uri="{FF2B5EF4-FFF2-40B4-BE49-F238E27FC236}">
                <a16:creationId xmlns:a16="http://schemas.microsoft.com/office/drawing/2014/main" id="{24C88923-820D-4518-AE6E-52EDC21A6B3D}"/>
              </a:ext>
            </a:extLst>
          </p:cNvPr>
          <p:cNvPicPr>
            <a:picLocks noChangeAspect="1"/>
          </p:cNvPicPr>
          <p:nvPr/>
        </p:nvPicPr>
        <p:blipFill>
          <a:blip r:embed="rId7"/>
          <a:stretch>
            <a:fillRect/>
          </a:stretch>
        </p:blipFill>
        <p:spPr>
          <a:xfrm>
            <a:off x="5667212" y="2974352"/>
            <a:ext cx="332749" cy="341992"/>
          </a:xfrm>
          <a:prstGeom prst="rect">
            <a:avLst/>
          </a:prstGeom>
        </p:spPr>
      </p:pic>
      <p:pic>
        <p:nvPicPr>
          <p:cNvPr id="18" name="Picture 17">
            <a:extLst>
              <a:ext uri="{FF2B5EF4-FFF2-40B4-BE49-F238E27FC236}">
                <a16:creationId xmlns:a16="http://schemas.microsoft.com/office/drawing/2014/main" id="{B9BFA7E5-FB06-4D2E-BA8A-5DB678FC64C9}"/>
              </a:ext>
            </a:extLst>
          </p:cNvPr>
          <p:cNvPicPr>
            <a:picLocks noChangeAspect="1"/>
          </p:cNvPicPr>
          <p:nvPr/>
        </p:nvPicPr>
        <p:blipFill>
          <a:blip r:embed="rId8"/>
          <a:stretch>
            <a:fillRect/>
          </a:stretch>
        </p:blipFill>
        <p:spPr>
          <a:xfrm>
            <a:off x="9807884" y="2896779"/>
            <a:ext cx="443666" cy="378964"/>
          </a:xfrm>
          <a:prstGeom prst="rect">
            <a:avLst/>
          </a:prstGeom>
        </p:spPr>
      </p:pic>
      <p:sp>
        <p:nvSpPr>
          <p:cNvPr id="20" name="Text Placeholder 4">
            <a:extLst>
              <a:ext uri="{FF2B5EF4-FFF2-40B4-BE49-F238E27FC236}">
                <a16:creationId xmlns:a16="http://schemas.microsoft.com/office/drawing/2014/main" id="{D7B5B108-2333-4F58-8E35-BD823BF10CAD}"/>
              </a:ext>
            </a:extLst>
          </p:cNvPr>
          <p:cNvSpPr txBox="1">
            <a:spLocks/>
          </p:cNvSpPr>
          <p:nvPr/>
        </p:nvSpPr>
        <p:spPr>
          <a:xfrm>
            <a:off x="3679522" y="3635567"/>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Quick-access to common gestures, most-recently used items, and links to tutorials and documentation.</a:t>
            </a:r>
          </a:p>
        </p:txBody>
      </p:sp>
      <p:sp>
        <p:nvSpPr>
          <p:cNvPr id="21" name="Text Placeholder 5">
            <a:extLst>
              <a:ext uri="{FF2B5EF4-FFF2-40B4-BE49-F238E27FC236}">
                <a16:creationId xmlns:a16="http://schemas.microsoft.com/office/drawing/2014/main" id="{D80CE37A-50C5-49DA-B56A-8DAABF266CA9}"/>
              </a:ext>
            </a:extLst>
          </p:cNvPr>
          <p:cNvSpPr txBox="1">
            <a:spLocks/>
          </p:cNvSpPr>
          <p:nvPr/>
        </p:nvSpPr>
        <p:spPr>
          <a:xfrm>
            <a:off x="5743400" y="3635567"/>
            <a:ext cx="178057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Explore structured and unstructured data</a:t>
            </a:r>
          </a:p>
        </p:txBody>
      </p:sp>
      <p:sp>
        <p:nvSpPr>
          <p:cNvPr id="22" name="Text Placeholder 6">
            <a:extLst>
              <a:ext uri="{FF2B5EF4-FFF2-40B4-BE49-F238E27FC236}">
                <a16:creationId xmlns:a16="http://schemas.microsoft.com/office/drawing/2014/main" id="{E2DB2640-719C-4907-AFDB-DF36FA52AD3C}"/>
              </a:ext>
            </a:extLst>
          </p:cNvPr>
          <p:cNvSpPr txBox="1">
            <a:spLocks/>
          </p:cNvSpPr>
          <p:nvPr/>
        </p:nvSpPr>
        <p:spPr>
          <a:xfrm>
            <a:off x="3679522" y="5687088"/>
            <a:ext cx="1780581" cy="46166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Centralized view of all resource usage and activities in the workspace.</a:t>
            </a:r>
          </a:p>
        </p:txBody>
      </p:sp>
      <p:sp>
        <p:nvSpPr>
          <p:cNvPr id="23" name="Text Placeholder 6">
            <a:extLst>
              <a:ext uri="{FF2B5EF4-FFF2-40B4-BE49-F238E27FC236}">
                <a16:creationId xmlns:a16="http://schemas.microsoft.com/office/drawing/2014/main" id="{E31A153A-461D-4974-BF4F-0EECEAE6DE15}"/>
              </a:ext>
            </a:extLst>
          </p:cNvPr>
          <p:cNvSpPr txBox="1">
            <a:spLocks/>
          </p:cNvSpPr>
          <p:nvPr/>
        </p:nvSpPr>
        <p:spPr>
          <a:xfrm>
            <a:off x="5799067" y="5729236"/>
            <a:ext cx="186764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Configure the workspace, pool, linked service, access to artifacts</a:t>
            </a:r>
          </a:p>
        </p:txBody>
      </p:sp>
      <p:sp>
        <p:nvSpPr>
          <p:cNvPr id="24" name="Text Placeholder 4">
            <a:extLst>
              <a:ext uri="{FF2B5EF4-FFF2-40B4-BE49-F238E27FC236}">
                <a16:creationId xmlns:a16="http://schemas.microsoft.com/office/drawing/2014/main" id="{650B02FD-520D-4D93-ABB1-C393BEE19411}"/>
              </a:ext>
            </a:extLst>
          </p:cNvPr>
          <p:cNvSpPr txBox="1">
            <a:spLocks/>
          </p:cNvSpPr>
          <p:nvPr/>
        </p:nvSpPr>
        <p:spPr>
          <a:xfrm>
            <a:off x="7662495" y="3316344"/>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Develop</a:t>
            </a:r>
          </a:p>
        </p:txBody>
      </p:sp>
      <p:sp>
        <p:nvSpPr>
          <p:cNvPr id="25" name="Text Placeholder 4">
            <a:extLst>
              <a:ext uri="{FF2B5EF4-FFF2-40B4-BE49-F238E27FC236}">
                <a16:creationId xmlns:a16="http://schemas.microsoft.com/office/drawing/2014/main" id="{BA4EEFB8-6574-4EBE-948C-8FCB2F2D3A2F}"/>
              </a:ext>
            </a:extLst>
          </p:cNvPr>
          <p:cNvSpPr txBox="1">
            <a:spLocks/>
          </p:cNvSpPr>
          <p:nvPr/>
        </p:nvSpPr>
        <p:spPr>
          <a:xfrm>
            <a:off x="7662495" y="3607021"/>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Write code and the define business logic of the pipeline via notebooks, SQL scripts, Data flows, etc.</a:t>
            </a:r>
          </a:p>
        </p:txBody>
      </p:sp>
      <p:sp>
        <p:nvSpPr>
          <p:cNvPr id="26" name="Text Placeholder 4">
            <a:extLst>
              <a:ext uri="{FF2B5EF4-FFF2-40B4-BE49-F238E27FC236}">
                <a16:creationId xmlns:a16="http://schemas.microsoft.com/office/drawing/2014/main" id="{17FEC67F-EECC-48AB-8D27-067F61DB3460}"/>
              </a:ext>
            </a:extLst>
          </p:cNvPr>
          <p:cNvSpPr txBox="1">
            <a:spLocks/>
          </p:cNvSpPr>
          <p:nvPr/>
        </p:nvSpPr>
        <p:spPr>
          <a:xfrm>
            <a:off x="9863343" y="3296298"/>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dirty="0">
                <a:solidFill>
                  <a:prstClr val="black"/>
                </a:solidFill>
                <a:latin typeface="Segoe UI"/>
              </a:rPr>
              <a:t>Integrate</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Text Placeholder 4">
            <a:extLst>
              <a:ext uri="{FF2B5EF4-FFF2-40B4-BE49-F238E27FC236}">
                <a16:creationId xmlns:a16="http://schemas.microsoft.com/office/drawing/2014/main" id="{BA07A631-88D6-41B1-A896-9A935A7E3596}"/>
              </a:ext>
            </a:extLst>
          </p:cNvPr>
          <p:cNvSpPr txBox="1">
            <a:spLocks/>
          </p:cNvSpPr>
          <p:nvPr/>
        </p:nvSpPr>
        <p:spPr>
          <a:xfrm>
            <a:off x="9863343" y="3586975"/>
            <a:ext cx="1679673"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Design pipelines that that move and transform data.</a:t>
            </a:r>
          </a:p>
        </p:txBody>
      </p:sp>
      <p:sp>
        <p:nvSpPr>
          <p:cNvPr id="28" name="Rectangle 27">
            <a:extLst>
              <a:ext uri="{FF2B5EF4-FFF2-40B4-BE49-F238E27FC236}">
                <a16:creationId xmlns:a16="http://schemas.microsoft.com/office/drawing/2014/main" id="{D960F193-92E5-4803-998F-D5E38F5F3FC0}"/>
              </a:ext>
            </a:extLst>
          </p:cNvPr>
          <p:cNvSpPr/>
          <p:nvPr/>
        </p:nvSpPr>
        <p:spPr bwMode="auto">
          <a:xfrm>
            <a:off x="331174" y="2581275"/>
            <a:ext cx="1484602" cy="17526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0AAD32D9-7273-4D11-B16D-78188404098E}"/>
              </a:ext>
            </a:extLst>
          </p:cNvPr>
          <p:cNvCxnSpPr>
            <a:stCxn id="28" idx="3"/>
          </p:cNvCxnSpPr>
          <p:nvPr/>
        </p:nvCxnSpPr>
        <p:spPr>
          <a:xfrm flipV="1">
            <a:off x="1815776" y="3434248"/>
            <a:ext cx="1118557"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CDF3F6A4-728D-4C66-9A63-81749DE85A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7174" y="3013691"/>
            <a:ext cx="215693" cy="215693"/>
          </a:xfrm>
          <a:prstGeom prst="rect">
            <a:avLst/>
          </a:prstGeom>
        </p:spPr>
      </p:pic>
      <p:grpSp>
        <p:nvGrpSpPr>
          <p:cNvPr id="29" name="Group 28">
            <a:extLst>
              <a:ext uri="{FF2B5EF4-FFF2-40B4-BE49-F238E27FC236}">
                <a16:creationId xmlns:a16="http://schemas.microsoft.com/office/drawing/2014/main" id="{EE727F53-CC39-43BB-953F-1B699E91EBB0}"/>
              </a:ext>
            </a:extLst>
          </p:cNvPr>
          <p:cNvGrpSpPr/>
          <p:nvPr/>
        </p:nvGrpSpPr>
        <p:grpSpPr>
          <a:xfrm>
            <a:off x="0" y="277666"/>
            <a:ext cx="4751388" cy="729391"/>
            <a:chOff x="0" y="1540386"/>
            <a:chExt cx="4751388" cy="729391"/>
          </a:xfrm>
        </p:grpSpPr>
        <p:sp>
          <p:nvSpPr>
            <p:cNvPr id="31" name="Title 1">
              <a:extLst>
                <a:ext uri="{FF2B5EF4-FFF2-40B4-BE49-F238E27FC236}">
                  <a16:creationId xmlns:a16="http://schemas.microsoft.com/office/drawing/2014/main" id="{C595682B-0AC1-4F5C-9E72-31BFF49D9C9F}"/>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Synapse Studio</a:t>
              </a:r>
            </a:p>
          </p:txBody>
        </p:sp>
        <p:cxnSp>
          <p:nvCxnSpPr>
            <p:cNvPr id="32" name="Straight Connector 31">
              <a:extLst>
                <a:ext uri="{FF2B5EF4-FFF2-40B4-BE49-F238E27FC236}">
                  <a16:creationId xmlns:a16="http://schemas.microsoft.com/office/drawing/2014/main" id="{3702FAA9-6978-41F3-9D0B-6714603DDBD5}"/>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2671605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093154"/>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endParaRPr lang="en-US" sz="2000" spc="-10" dirty="0">
              <a:cs typeface="Calibri"/>
            </a:endParaRP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 (1 MB)</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2676887"/>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p188="http://schemas.microsoft.com/office/powerpoint/2018/8/main" r:id="rId3"/>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 for Files and Tables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dirty="0">
                <a:latin typeface="+mn-lt"/>
              </a:rPr>
              <a:t>Fastest is done by batch:</a:t>
            </a:r>
          </a:p>
          <a:p>
            <a:pPr marL="336145" indent="-336145">
              <a:buFont typeface="Arial" panose="020B0604020202020204" pitchFamily="34" charset="0"/>
              <a:buChar char="•"/>
            </a:pPr>
            <a:r>
              <a:rPr lang="en-US" sz="2353" dirty="0">
                <a:latin typeface="+mn-lt"/>
              </a:rPr>
              <a:t>Extract from data source to multiple CSV/Parquet files</a:t>
            </a:r>
          </a:p>
          <a:p>
            <a:pPr marL="336145" indent="-336145">
              <a:buFont typeface="Arial" panose="020B0604020202020204" pitchFamily="34" charset="0"/>
              <a:buChar char="•"/>
            </a:pPr>
            <a:r>
              <a:rPr lang="en-US" sz="2353" dirty="0">
                <a:latin typeface="+mn-lt"/>
              </a:rPr>
              <a:t>Use </a:t>
            </a:r>
            <a:r>
              <a:rPr lang="en-US" sz="2353" dirty="0" err="1">
                <a:latin typeface="+mn-lt"/>
              </a:rPr>
              <a:t>AzCopy</a:t>
            </a:r>
            <a:r>
              <a:rPr lang="en-US" sz="2353" dirty="0">
                <a:latin typeface="+mn-lt"/>
              </a:rPr>
              <a:t> to upload to ADLS</a:t>
            </a:r>
          </a:p>
          <a:p>
            <a:endParaRPr lang="en-US" sz="2353" dirty="0">
              <a:latin typeface="+mn-lt"/>
            </a:endParaRPr>
          </a:p>
          <a:p>
            <a:r>
              <a:rPr lang="en-US" sz="2353" b="1" dirty="0">
                <a:latin typeface="+mn-lt"/>
              </a:rPr>
              <a:t>Alternative is query-insert:</a:t>
            </a:r>
          </a:p>
          <a:p>
            <a:pPr marL="336145" indent="-336145">
              <a:buFont typeface="Arial" panose="020B0604020202020204" pitchFamily="34" charset="0"/>
              <a:buChar char="•"/>
            </a:pPr>
            <a:r>
              <a:rPr lang="en-US" sz="2353" dirty="0">
                <a:latin typeface="+mn-lt"/>
              </a:rPr>
              <a:t>Set up SSIS self-hosted integration runtime on-premises</a:t>
            </a:r>
          </a:p>
          <a:p>
            <a:pPr marL="336145" indent="-336145">
              <a:buFont typeface="Arial" panose="020B0604020202020204" pitchFamily="34" charset="0"/>
              <a:buChar char="•"/>
            </a:pPr>
            <a:r>
              <a:rPr lang="en-US" sz="2353" dirty="0">
                <a:latin typeface="+mn-lt"/>
              </a:rPr>
              <a:t>Use Synapse Pipeline to extract/copy</a:t>
            </a:r>
          </a:p>
          <a:p>
            <a:pPr marL="336145" indent="-336145">
              <a:buFont typeface="Arial" panose="020B0604020202020204" pitchFamily="34" charset="0"/>
              <a:buChar char="•"/>
            </a:pPr>
            <a:r>
              <a:rPr lang="en-US" sz="2353" dirty="0">
                <a:latin typeface="+mn-lt"/>
              </a:rPr>
              <a:t>Use Synapse Pipeline to execute load procedure</a:t>
            </a:r>
          </a:p>
          <a:p>
            <a:endParaRPr lang="en-US" sz="2353" dirty="0">
              <a:latin typeface="+mn-lt"/>
            </a:endParaRPr>
          </a:p>
          <a:p>
            <a:r>
              <a:rPr lang="en-US" sz="2353" b="1" dirty="0">
                <a:latin typeface="+mn-lt"/>
              </a:rPr>
              <a:t>Large Migrations:</a:t>
            </a:r>
          </a:p>
          <a:p>
            <a:pPr marL="336145" indent="-336145">
              <a:buFont typeface="Arial" panose="020B0604020202020204" pitchFamily="34" charset="0"/>
              <a:buChar char="•"/>
            </a:pPr>
            <a:r>
              <a:rPr lang="en-US" sz="2353" dirty="0">
                <a:latin typeface="+mn-lt"/>
              </a:rPr>
              <a:t>Use Azure Data Box where available</a:t>
            </a:r>
          </a:p>
          <a:p>
            <a:endParaRPr lang="en-US" sz="2353" dirty="0">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dirty="0"/>
              <a:t>Look out for these file format challenges…</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dirty="0">
                <a:latin typeface="+mn-lt"/>
                <a:cs typeface="Calibri"/>
              </a:rPr>
              <a:t>Green fields:</a:t>
            </a:r>
            <a:r>
              <a:rPr lang="en-US" sz="2800" b="1" spc="15" dirty="0">
                <a:latin typeface="+mn-lt"/>
                <a:cs typeface="Calibri"/>
              </a:rPr>
              <a:t> </a:t>
            </a:r>
            <a:r>
              <a:rPr lang="en-US" sz="2800" b="1" spc="-15" dirty="0">
                <a:latin typeface="+mn-lt"/>
                <a:cs typeface="Calibri"/>
              </a:rPr>
              <a:t>Never</a:t>
            </a:r>
            <a:endParaRPr lang="en-US" sz="2800" b="1" dirty="0">
              <a:latin typeface="+mn-lt"/>
              <a:cs typeface="Calibri"/>
            </a:endParaRPr>
          </a:p>
          <a:p>
            <a:pPr marL="698366" lvl="1" indent="-229191">
              <a:spcBef>
                <a:spcPts val="245"/>
              </a:spcBef>
              <a:buFont typeface="Arial"/>
              <a:buChar char="•"/>
              <a:tabLst>
                <a:tab pos="699001" algn="l"/>
              </a:tabLst>
            </a:pPr>
            <a:r>
              <a:rPr lang="en-US" sz="2400" spc="-10" dirty="0">
                <a:cs typeface="Calibri"/>
              </a:rPr>
              <a:t>Network </a:t>
            </a:r>
            <a:r>
              <a:rPr lang="en-US" sz="2400" spc="-20" dirty="0">
                <a:cs typeface="Calibri"/>
              </a:rPr>
              <a:t>unreliability, </a:t>
            </a:r>
            <a:r>
              <a:rPr lang="en-US" sz="2400" spc="-5" dirty="0">
                <a:cs typeface="Calibri"/>
              </a:rPr>
              <a:t>no</a:t>
            </a:r>
            <a:r>
              <a:rPr lang="en-US" sz="2400" spc="-20" dirty="0">
                <a:cs typeface="Calibri"/>
              </a:rPr>
              <a:t> </a:t>
            </a:r>
            <a:r>
              <a:rPr lang="en-US" sz="2400" spc="-5" dirty="0">
                <a:cs typeface="Calibri"/>
              </a:rPr>
              <a:t>retries</a:t>
            </a:r>
            <a:endParaRPr lang="en-US" sz="2400" dirty="0">
              <a:cs typeface="Calibri"/>
            </a:endParaRPr>
          </a:p>
          <a:p>
            <a:pPr marL="698366" lvl="1" indent="-229191">
              <a:spcBef>
                <a:spcPts val="215"/>
              </a:spcBef>
              <a:buFont typeface="Arial"/>
              <a:buChar char="•"/>
              <a:tabLst>
                <a:tab pos="699001" algn="l"/>
              </a:tabLst>
            </a:pPr>
            <a:r>
              <a:rPr lang="en-US" sz="2400" dirty="0">
                <a:cs typeface="Calibri"/>
              </a:rPr>
              <a:t>Needs </a:t>
            </a:r>
            <a:r>
              <a:rPr lang="en-US" sz="2400" spc="-10" dirty="0">
                <a:cs typeface="Calibri"/>
              </a:rPr>
              <a:t>VM </a:t>
            </a:r>
            <a:r>
              <a:rPr lang="en-US" sz="2400" dirty="0">
                <a:cs typeface="Calibri"/>
              </a:rPr>
              <a:t>in cloud, </a:t>
            </a:r>
            <a:r>
              <a:rPr lang="en-US" sz="2400" spc="-10" dirty="0">
                <a:cs typeface="Calibri"/>
              </a:rPr>
              <a:t>performance dependent </a:t>
            </a:r>
            <a:r>
              <a:rPr lang="en-US" sz="2400" spc="-5" dirty="0">
                <a:cs typeface="Calibri"/>
              </a:rPr>
              <a:t>on VM</a:t>
            </a:r>
            <a:r>
              <a:rPr lang="en-US" sz="2400" spc="20" dirty="0">
                <a:cs typeface="Calibri"/>
              </a:rPr>
              <a:t> </a:t>
            </a:r>
            <a:r>
              <a:rPr lang="en-US" sz="2400" spc="-15" dirty="0">
                <a:cs typeface="Calibri"/>
              </a:rPr>
              <a:t>configuration</a:t>
            </a:r>
            <a:endParaRPr lang="en-US" sz="2400" dirty="0">
              <a:cs typeface="Calibri"/>
            </a:endParaRPr>
          </a:p>
          <a:p>
            <a:pPr marL="698366" lvl="1" indent="-229191">
              <a:spcBef>
                <a:spcPts val="204"/>
              </a:spcBef>
              <a:buFont typeface="Arial"/>
              <a:buChar char="•"/>
              <a:tabLst>
                <a:tab pos="699001" algn="l"/>
              </a:tabLst>
            </a:pPr>
            <a:r>
              <a:rPr lang="en-US" sz="2400" spc="-5" dirty="0">
                <a:cs typeface="Calibri"/>
              </a:rPr>
              <a:t>Doesn’t support</a:t>
            </a:r>
            <a:r>
              <a:rPr lang="en-US" sz="2400" spc="-10" dirty="0">
                <a:cs typeface="Calibri"/>
              </a:rPr>
              <a:t> </a:t>
            </a:r>
            <a:r>
              <a:rPr lang="en-US" sz="2400" dirty="0">
                <a:cs typeface="Calibri"/>
              </a:rPr>
              <a:t>ADLS</a:t>
            </a:r>
          </a:p>
          <a:p>
            <a:pPr marL="698366" lvl="1" indent="-229191">
              <a:spcBef>
                <a:spcPts val="215"/>
              </a:spcBef>
              <a:buFont typeface="Arial"/>
              <a:buChar char="•"/>
              <a:tabLst>
                <a:tab pos="699001" algn="l"/>
              </a:tabLst>
            </a:pPr>
            <a:r>
              <a:rPr lang="en-US" sz="2400" spc="-5" dirty="0">
                <a:cs typeface="Calibri"/>
              </a:rPr>
              <a:t>Reduces</a:t>
            </a:r>
            <a:r>
              <a:rPr lang="en-US" sz="2400" spc="-25" dirty="0">
                <a:cs typeface="Calibri"/>
              </a:rPr>
              <a:t> </a:t>
            </a:r>
            <a:r>
              <a:rPr lang="en-US" sz="2400" spc="-10" dirty="0">
                <a:cs typeface="Calibri"/>
              </a:rPr>
              <a:t>concurrency</a:t>
            </a:r>
            <a:endParaRPr lang="en-US" sz="2400" dirty="0">
              <a:cs typeface="Calibri"/>
            </a:endParaRPr>
          </a:p>
          <a:p>
            <a:pPr marL="698366" lvl="1" indent="-229191">
              <a:spcBef>
                <a:spcPts val="220"/>
              </a:spcBef>
              <a:buFont typeface="Arial"/>
              <a:buChar char="•"/>
              <a:tabLst>
                <a:tab pos="699001" algn="l"/>
              </a:tabLst>
            </a:pPr>
            <a:r>
              <a:rPr lang="en-US" sz="2400" spc="-15" dirty="0">
                <a:cs typeface="Calibri"/>
              </a:rPr>
              <a:t>Control-gated </a:t>
            </a:r>
            <a:r>
              <a:rPr lang="en-US" sz="2400" spc="-10" dirty="0">
                <a:cs typeface="Calibri"/>
              </a:rPr>
              <a:t>performance </a:t>
            </a:r>
            <a:r>
              <a:rPr lang="en-US" sz="2400" spc="-5" dirty="0">
                <a:cs typeface="Calibri"/>
              </a:rPr>
              <a:t>limitation, </a:t>
            </a:r>
            <a:r>
              <a:rPr lang="en-US" sz="2400" spc="-10" dirty="0">
                <a:cs typeface="Calibri"/>
              </a:rPr>
              <a:t>can </a:t>
            </a:r>
            <a:r>
              <a:rPr lang="en-US" sz="2400" spc="-5" dirty="0">
                <a:cs typeface="Calibri"/>
              </a:rPr>
              <a:t>not </a:t>
            </a:r>
            <a:r>
              <a:rPr lang="en-US" sz="2400" spc="-10" dirty="0">
                <a:cs typeface="Calibri"/>
              </a:rPr>
              <a:t>scale </a:t>
            </a:r>
            <a:r>
              <a:rPr lang="en-US" sz="2400" dirty="0">
                <a:cs typeface="Calibri"/>
              </a:rPr>
              <a:t>with</a:t>
            </a:r>
            <a:r>
              <a:rPr lang="en-US" sz="2400" spc="-55" dirty="0">
                <a:cs typeface="Calibri"/>
              </a:rPr>
              <a:t> </a:t>
            </a:r>
            <a:r>
              <a:rPr lang="en-US" sz="2400" spc="-5" dirty="0">
                <a:cs typeface="Calibri"/>
              </a:rPr>
              <a:t>DWU</a:t>
            </a:r>
            <a:endParaRPr lang="en-US" sz="2400" dirty="0">
              <a:cs typeface="Calibri"/>
            </a:endParaRPr>
          </a:p>
          <a:p>
            <a:pPr lvl="1">
              <a:spcBef>
                <a:spcPts val="5"/>
              </a:spcBef>
              <a:buFont typeface="Arial"/>
              <a:buChar char="•"/>
            </a:pPr>
            <a:endParaRPr lang="en-US" sz="3050" dirty="0">
              <a:cs typeface="Calibri"/>
            </a:endParaRPr>
          </a:p>
          <a:p>
            <a:pPr marL="12063" indent="0">
              <a:buNone/>
              <a:tabLst>
                <a:tab pos="241889" algn="l"/>
              </a:tabLst>
            </a:pPr>
            <a:r>
              <a:rPr lang="en-US" sz="2800" b="1" spc="-15" dirty="0">
                <a:latin typeface="+mn-lt"/>
                <a:cs typeface="Calibri"/>
              </a:rPr>
              <a:t>Migrations:</a:t>
            </a:r>
            <a:endParaRPr lang="en-US" sz="2800" b="1" dirty="0">
              <a:latin typeface="+mn-lt"/>
              <a:cs typeface="Calibri"/>
            </a:endParaRPr>
          </a:p>
          <a:p>
            <a:pPr marL="698366" lvl="1" indent="-229191">
              <a:spcBef>
                <a:spcPts val="235"/>
              </a:spcBef>
              <a:buFont typeface="Arial"/>
              <a:buChar char="•"/>
              <a:tabLst>
                <a:tab pos="699001" algn="l"/>
              </a:tabLst>
            </a:pPr>
            <a:r>
              <a:rPr lang="en-US" sz="2400" spc="-50" dirty="0">
                <a:cs typeface="Calibri"/>
              </a:rPr>
              <a:t>Use </a:t>
            </a:r>
            <a:r>
              <a:rPr lang="en-US" sz="2400" dirty="0">
                <a:cs typeface="Calibri"/>
              </a:rPr>
              <a:t>Synapse Pipeline </a:t>
            </a:r>
            <a:r>
              <a:rPr lang="en-US" sz="2400" spc="-5" dirty="0">
                <a:cs typeface="Calibri"/>
              </a:rPr>
              <a:t>or</a:t>
            </a:r>
            <a:r>
              <a:rPr lang="en-US" sz="2400" spc="15" dirty="0">
                <a:cs typeface="Calibri"/>
              </a:rPr>
              <a:t> </a:t>
            </a:r>
            <a:r>
              <a:rPr lang="en-US" sz="2400" spc="-15" dirty="0" err="1">
                <a:cs typeface="Calibri"/>
              </a:rPr>
              <a:t>AzCopy</a:t>
            </a:r>
            <a:endParaRPr lang="en-US" sz="2400" dirty="0">
              <a:cs typeface="Calibri"/>
            </a:endParaRPr>
          </a:p>
          <a:p>
            <a:pPr marL="698366" lvl="1" indent="-229191">
              <a:spcBef>
                <a:spcPts val="215"/>
              </a:spcBef>
              <a:buFont typeface="Arial"/>
              <a:buChar char="•"/>
              <a:tabLst>
                <a:tab pos="699001" algn="l"/>
              </a:tabLst>
            </a:pPr>
            <a:r>
              <a:rPr lang="en-US" sz="2400" dirty="0">
                <a:cs typeface="Calibri"/>
              </a:rPr>
              <a:t>Bulk </a:t>
            </a:r>
            <a:r>
              <a:rPr lang="en-US" sz="2400" spc="-10" dirty="0">
                <a:cs typeface="Calibri"/>
              </a:rPr>
              <a:t>Copy </a:t>
            </a:r>
            <a:r>
              <a:rPr lang="en-US" sz="2400" dirty="0">
                <a:cs typeface="Calibri"/>
              </a:rPr>
              <a:t>will </a:t>
            </a:r>
            <a:r>
              <a:rPr lang="en-US" sz="2400" spc="-10" dirty="0">
                <a:cs typeface="Calibri"/>
              </a:rPr>
              <a:t>work, </a:t>
            </a:r>
            <a:r>
              <a:rPr lang="en-US" sz="2400" spc="-5" dirty="0">
                <a:cs typeface="Calibri"/>
              </a:rPr>
              <a:t>but </a:t>
            </a:r>
            <a:r>
              <a:rPr lang="en-US" sz="2400" dirty="0">
                <a:cs typeface="Calibri"/>
              </a:rPr>
              <a:t>it will </a:t>
            </a:r>
            <a:r>
              <a:rPr lang="en-US" sz="2400" spc="-5" dirty="0">
                <a:cs typeface="Calibri"/>
              </a:rPr>
              <a:t>be </a:t>
            </a:r>
            <a:r>
              <a:rPr lang="en-US" sz="2400" spc="-10" dirty="0">
                <a:cs typeface="Calibri"/>
              </a:rPr>
              <a:t>slower </a:t>
            </a:r>
            <a:r>
              <a:rPr lang="en-US" sz="2400" dirty="0">
                <a:cs typeface="Calibri"/>
              </a:rPr>
              <a:t>than </a:t>
            </a:r>
            <a:r>
              <a:rPr lang="en-US" sz="2400" spc="-5" dirty="0">
                <a:cs typeface="Calibri"/>
              </a:rPr>
              <a:t>other</a:t>
            </a:r>
            <a:r>
              <a:rPr lang="en-US" sz="2400" spc="-85" dirty="0">
                <a:cs typeface="Calibri"/>
              </a:rPr>
              <a:t> </a:t>
            </a:r>
            <a:r>
              <a:rPr lang="en-US" sz="2400" spc="-5" dirty="0">
                <a:cs typeface="Calibri"/>
              </a:rPr>
              <a:t>methods</a:t>
            </a:r>
            <a:endParaRPr lang="en-US" sz="2400" dirty="0">
              <a:cs typeface="Calibri"/>
            </a:endParaRPr>
          </a:p>
          <a:p>
            <a:endParaRPr lang="en-US" dirty="0">
              <a:latin typeface="+mn-lt"/>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730117"/>
          </a:xfrm>
        </p:spPr>
        <p:txBody>
          <a:bodyPr/>
          <a:lstStyle/>
          <a:p>
            <a:pPr>
              <a:lnSpc>
                <a:spcPct val="100000"/>
              </a:lnSpc>
              <a:spcAft>
                <a:spcPts val="1000"/>
              </a:spcAft>
            </a:pPr>
            <a:r>
              <a:rPr lang="en-US" sz="1800" dirty="0">
                <a:solidFill>
                  <a:schemeClr val="bg1"/>
                </a:solidFill>
              </a:rPr>
              <a:t>Ease of access to get updates, to switch workspace, to get notifications and to provide feedback</a:t>
            </a:r>
          </a:p>
          <a:p>
            <a:endParaRPr lang="en-US" sz="1800" b="1" dirty="0"/>
          </a:p>
        </p:txBody>
      </p:sp>
      <p:sp>
        <p:nvSpPr>
          <p:cNvPr id="26" name="Text Placeholder 4">
            <a:extLst>
              <a:ext uri="{FF2B5EF4-FFF2-40B4-BE49-F238E27FC236}">
                <a16:creationId xmlns:a16="http://schemas.microsoft.com/office/drawing/2014/main" id="{17FEC67F-EECC-48AB-8D27-067F61DB3460}"/>
              </a:ext>
            </a:extLst>
          </p:cNvPr>
          <p:cNvSpPr txBox="1">
            <a:spLocks/>
          </p:cNvSpPr>
          <p:nvPr/>
        </p:nvSpPr>
        <p:spPr>
          <a:xfrm>
            <a:off x="9863343" y="3296298"/>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dirty="0">
                <a:solidFill>
                  <a:prstClr val="black"/>
                </a:solidFill>
                <a:latin typeface="Segoe UI"/>
              </a:rPr>
              <a:t>Integrate</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EE727F53-CC39-43BB-953F-1B699E91EBB0}"/>
              </a:ext>
            </a:extLst>
          </p:cNvPr>
          <p:cNvGrpSpPr/>
          <p:nvPr/>
        </p:nvGrpSpPr>
        <p:grpSpPr>
          <a:xfrm>
            <a:off x="0" y="277666"/>
            <a:ext cx="4751388" cy="729391"/>
            <a:chOff x="0" y="1540386"/>
            <a:chExt cx="4751388" cy="729391"/>
          </a:xfrm>
        </p:grpSpPr>
        <p:sp>
          <p:nvSpPr>
            <p:cNvPr id="31" name="Title 1">
              <a:extLst>
                <a:ext uri="{FF2B5EF4-FFF2-40B4-BE49-F238E27FC236}">
                  <a16:creationId xmlns:a16="http://schemas.microsoft.com/office/drawing/2014/main" id="{C595682B-0AC1-4F5C-9E72-31BFF49D9C9F}"/>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Home hub</a:t>
              </a:r>
            </a:p>
          </p:txBody>
        </p:sp>
        <p:cxnSp>
          <p:nvCxnSpPr>
            <p:cNvPr id="32" name="Straight Connector 31">
              <a:extLst>
                <a:ext uri="{FF2B5EF4-FFF2-40B4-BE49-F238E27FC236}">
                  <a16:creationId xmlns:a16="http://schemas.microsoft.com/office/drawing/2014/main" id="{3702FAA9-6978-41F3-9D0B-6714603DDBD5}"/>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3" name="Picture 2">
            <a:extLst>
              <a:ext uri="{FF2B5EF4-FFF2-40B4-BE49-F238E27FC236}">
                <a16:creationId xmlns:a16="http://schemas.microsoft.com/office/drawing/2014/main" id="{5859BCBE-20D5-4783-B183-C04AEBA4D76F}"/>
              </a:ext>
            </a:extLst>
          </p:cNvPr>
          <p:cNvPicPr>
            <a:picLocks noChangeAspect="1"/>
          </p:cNvPicPr>
          <p:nvPr/>
        </p:nvPicPr>
        <p:blipFill>
          <a:blip r:embed="rId3"/>
          <a:stretch>
            <a:fillRect/>
          </a:stretch>
        </p:blipFill>
        <p:spPr>
          <a:xfrm>
            <a:off x="896156" y="1860031"/>
            <a:ext cx="10655240" cy="4865801"/>
          </a:xfrm>
          <a:prstGeom prst="rect">
            <a:avLst/>
          </a:prstGeom>
        </p:spPr>
      </p:pic>
      <p:sp>
        <p:nvSpPr>
          <p:cNvPr id="34" name="Rectangle 33">
            <a:extLst>
              <a:ext uri="{FF2B5EF4-FFF2-40B4-BE49-F238E27FC236}">
                <a16:creationId xmlns:a16="http://schemas.microsoft.com/office/drawing/2014/main" id="{80B6E07C-FFBC-4CF8-A463-BFB011471F46}"/>
              </a:ext>
            </a:extLst>
          </p:cNvPr>
          <p:cNvSpPr/>
          <p:nvPr/>
        </p:nvSpPr>
        <p:spPr bwMode="auto">
          <a:xfrm>
            <a:off x="5747199" y="2907541"/>
            <a:ext cx="1351370" cy="55402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Switch Workspaces</a:t>
            </a:r>
          </a:p>
        </p:txBody>
      </p:sp>
      <p:cxnSp>
        <p:nvCxnSpPr>
          <p:cNvPr id="35" name="Straight Arrow Connector 34">
            <a:extLst>
              <a:ext uri="{FF2B5EF4-FFF2-40B4-BE49-F238E27FC236}">
                <a16:creationId xmlns:a16="http://schemas.microsoft.com/office/drawing/2014/main" id="{649931C7-518B-41C8-8960-138102845E78}"/>
              </a:ext>
            </a:extLst>
          </p:cNvPr>
          <p:cNvCxnSpPr>
            <a:cxnSpLocks/>
            <a:stCxn id="41" idx="0"/>
            <a:endCxn id="40" idx="1"/>
          </p:cNvCxnSpPr>
          <p:nvPr/>
        </p:nvCxnSpPr>
        <p:spPr>
          <a:xfrm flipV="1">
            <a:off x="4950217" y="1994256"/>
            <a:ext cx="3839925" cy="920061"/>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5768ABF-2C96-4FB1-8B49-7DF84BA8DEA0}"/>
              </a:ext>
            </a:extLst>
          </p:cNvPr>
          <p:cNvSpPr/>
          <p:nvPr/>
        </p:nvSpPr>
        <p:spPr bwMode="auto">
          <a:xfrm>
            <a:off x="8869433" y="2907541"/>
            <a:ext cx="1313150" cy="70089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Help</a:t>
            </a:r>
          </a:p>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Knowledge Center</a:t>
            </a:r>
          </a:p>
        </p:txBody>
      </p:sp>
      <p:sp>
        <p:nvSpPr>
          <p:cNvPr id="37" name="Rectangle 36">
            <a:extLst>
              <a:ext uri="{FF2B5EF4-FFF2-40B4-BE49-F238E27FC236}">
                <a16:creationId xmlns:a16="http://schemas.microsoft.com/office/drawing/2014/main" id="{88B15E61-236A-430C-8764-330437DA2B46}"/>
              </a:ext>
            </a:extLst>
          </p:cNvPr>
          <p:cNvSpPr/>
          <p:nvPr/>
        </p:nvSpPr>
        <p:spPr bwMode="auto">
          <a:xfrm>
            <a:off x="7305107" y="2914317"/>
            <a:ext cx="135137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Language</a:t>
            </a:r>
          </a:p>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Settings</a:t>
            </a:r>
          </a:p>
        </p:txBody>
      </p:sp>
      <p:sp>
        <p:nvSpPr>
          <p:cNvPr id="38" name="Rectangle 37">
            <a:extLst>
              <a:ext uri="{FF2B5EF4-FFF2-40B4-BE49-F238E27FC236}">
                <a16:creationId xmlns:a16="http://schemas.microsoft.com/office/drawing/2014/main" id="{AF638DF8-12B9-4FAE-997E-E3B3437148A6}"/>
              </a:ext>
            </a:extLst>
          </p:cNvPr>
          <p:cNvSpPr/>
          <p:nvPr/>
        </p:nvSpPr>
        <p:spPr bwMode="auto">
          <a:xfrm>
            <a:off x="9293531" y="1828686"/>
            <a:ext cx="213091"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B1D447E-261E-43B5-8E91-0C682C04158E}"/>
              </a:ext>
            </a:extLst>
          </p:cNvPr>
          <p:cNvSpPr/>
          <p:nvPr/>
        </p:nvSpPr>
        <p:spPr bwMode="auto">
          <a:xfrm>
            <a:off x="9546232" y="1850992"/>
            <a:ext cx="223966" cy="27690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CE3C0EA7-E289-4686-8E43-2A0BBD0411A7}"/>
              </a:ext>
            </a:extLst>
          </p:cNvPr>
          <p:cNvSpPr/>
          <p:nvPr/>
        </p:nvSpPr>
        <p:spPr bwMode="auto">
          <a:xfrm>
            <a:off x="8790142" y="1850992"/>
            <a:ext cx="233102"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1D73750C-43A2-4913-AC14-1EB44D188947}"/>
              </a:ext>
            </a:extLst>
          </p:cNvPr>
          <p:cNvSpPr/>
          <p:nvPr/>
        </p:nvSpPr>
        <p:spPr bwMode="auto">
          <a:xfrm>
            <a:off x="4484012" y="2914317"/>
            <a:ext cx="93241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Updates</a:t>
            </a:r>
          </a:p>
        </p:txBody>
      </p:sp>
      <p:cxnSp>
        <p:nvCxnSpPr>
          <p:cNvPr id="42" name="Straight Arrow Connector 41">
            <a:extLst>
              <a:ext uri="{FF2B5EF4-FFF2-40B4-BE49-F238E27FC236}">
                <a16:creationId xmlns:a16="http://schemas.microsoft.com/office/drawing/2014/main" id="{14BE11A2-8E10-4B91-8FF8-701F1CF00FAB}"/>
              </a:ext>
            </a:extLst>
          </p:cNvPr>
          <p:cNvCxnSpPr>
            <a:cxnSpLocks/>
            <a:stCxn id="34" idx="0"/>
          </p:cNvCxnSpPr>
          <p:nvPr/>
        </p:nvCxnSpPr>
        <p:spPr>
          <a:xfrm flipV="1">
            <a:off x="6422884" y="2168864"/>
            <a:ext cx="2726030" cy="738677"/>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2E20988-3740-4ED3-914C-A8F93015C560}"/>
              </a:ext>
            </a:extLst>
          </p:cNvPr>
          <p:cNvCxnSpPr>
            <a:cxnSpLocks/>
            <a:stCxn id="37" idx="0"/>
            <a:endCxn id="39" idx="2"/>
          </p:cNvCxnSpPr>
          <p:nvPr/>
        </p:nvCxnSpPr>
        <p:spPr>
          <a:xfrm flipV="1">
            <a:off x="7980792" y="2127893"/>
            <a:ext cx="1677423" cy="786424"/>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2E013D6-2F78-458D-B069-27593BEB200E}"/>
              </a:ext>
            </a:extLst>
          </p:cNvPr>
          <p:cNvSpPr/>
          <p:nvPr/>
        </p:nvSpPr>
        <p:spPr bwMode="auto">
          <a:xfrm>
            <a:off x="9809808" y="1860031"/>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5" name="Straight Arrow Connector 44">
            <a:extLst>
              <a:ext uri="{FF2B5EF4-FFF2-40B4-BE49-F238E27FC236}">
                <a16:creationId xmlns:a16="http://schemas.microsoft.com/office/drawing/2014/main" id="{E115049F-90BC-4452-AC60-6B9441E58F9E}"/>
              </a:ext>
            </a:extLst>
          </p:cNvPr>
          <p:cNvCxnSpPr>
            <a:cxnSpLocks/>
            <a:stCxn id="36" idx="0"/>
            <a:endCxn id="44" idx="2"/>
          </p:cNvCxnSpPr>
          <p:nvPr/>
        </p:nvCxnSpPr>
        <p:spPr>
          <a:xfrm flipV="1">
            <a:off x="9526008" y="2138378"/>
            <a:ext cx="390346" cy="769163"/>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60A910C-9BCF-49E9-ADCB-CB4BD0458E87}"/>
              </a:ext>
            </a:extLst>
          </p:cNvPr>
          <p:cNvSpPr/>
          <p:nvPr/>
        </p:nvSpPr>
        <p:spPr bwMode="auto">
          <a:xfrm>
            <a:off x="10267873" y="2914318"/>
            <a:ext cx="1016736"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Feedback</a:t>
            </a:r>
          </a:p>
        </p:txBody>
      </p:sp>
      <p:cxnSp>
        <p:nvCxnSpPr>
          <p:cNvPr id="47" name="Straight Arrow Connector 46">
            <a:extLst>
              <a:ext uri="{FF2B5EF4-FFF2-40B4-BE49-F238E27FC236}">
                <a16:creationId xmlns:a16="http://schemas.microsoft.com/office/drawing/2014/main" id="{C0E18E8B-23BF-497D-81EF-DCF04E9F3123}"/>
              </a:ext>
            </a:extLst>
          </p:cNvPr>
          <p:cNvCxnSpPr>
            <a:cxnSpLocks/>
            <a:stCxn id="46" idx="0"/>
          </p:cNvCxnSpPr>
          <p:nvPr/>
        </p:nvCxnSpPr>
        <p:spPr>
          <a:xfrm flipH="1" flipV="1">
            <a:off x="10140207" y="2181412"/>
            <a:ext cx="636034" cy="73290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82A9CB7-8F19-4581-AEDF-C1BD6258087D}"/>
              </a:ext>
            </a:extLst>
          </p:cNvPr>
          <p:cNvSpPr/>
          <p:nvPr/>
        </p:nvSpPr>
        <p:spPr bwMode="auto">
          <a:xfrm>
            <a:off x="10054433" y="1867716"/>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D32F5381-0499-41C0-B725-1E855BCD586F}"/>
              </a:ext>
            </a:extLst>
          </p:cNvPr>
          <p:cNvSpPr/>
          <p:nvPr/>
        </p:nvSpPr>
        <p:spPr bwMode="auto">
          <a:xfrm>
            <a:off x="9035392" y="1856465"/>
            <a:ext cx="233102"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3279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pic>
        <p:nvPicPr>
          <p:cNvPr id="5" name="Picture 4">
            <a:extLst>
              <a:ext uri="{FF2B5EF4-FFF2-40B4-BE49-F238E27FC236}">
                <a16:creationId xmlns:a16="http://schemas.microsoft.com/office/drawing/2014/main" id="{A2A7FC0E-C457-470B-BC7C-2C5AADDCB37F}"/>
              </a:ext>
            </a:extLst>
          </p:cNvPr>
          <p:cNvPicPr>
            <a:picLocks noChangeAspect="1"/>
          </p:cNvPicPr>
          <p:nvPr/>
        </p:nvPicPr>
        <p:blipFill>
          <a:blip r:embed="rId3"/>
          <a:stretch>
            <a:fillRect/>
          </a:stretch>
        </p:blipFill>
        <p:spPr>
          <a:xfrm>
            <a:off x="2514238" y="4000500"/>
            <a:ext cx="6191250" cy="2400300"/>
          </a:xfrm>
          <a:prstGeom prst="rect">
            <a:avLst/>
          </a:prstGeom>
        </p:spPr>
      </p:pic>
    </p:spTree>
    <p:extLst>
      <p:ext uri="{BB962C8B-B14F-4D97-AF65-F5344CB8AC3E}">
        <p14:creationId xmlns:p14="http://schemas.microsoft.com/office/powerpoint/2010/main" val="193483069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dirty="0">
                <a:latin typeface="+mn-lt"/>
              </a:rPr>
              <a:t>Indexing</a:t>
            </a:r>
          </a:p>
          <a:p>
            <a:pPr>
              <a:lnSpc>
                <a:spcPct val="100000"/>
              </a:lnSpc>
            </a:pPr>
            <a:endParaRPr lang="en-US" dirty="0">
              <a:latin typeface="+mn-lt"/>
            </a:endParaRPr>
          </a:p>
          <a:p>
            <a:pPr>
              <a:lnSpc>
                <a:spcPct val="100000"/>
              </a:lnSpc>
            </a:pPr>
            <a:r>
              <a:rPr lang="en-US" dirty="0">
                <a:latin typeface="+mn-lt"/>
              </a:rPr>
              <a:t>Use Heap tables</a:t>
            </a:r>
          </a:p>
          <a:p>
            <a:pPr>
              <a:lnSpc>
                <a:spcPct val="100000"/>
              </a:lnSpc>
            </a:pPr>
            <a:r>
              <a:rPr lang="en-US" dirty="0">
                <a:latin typeface="+mn-lt"/>
              </a:rPr>
              <a:t>Speed load performance by staging data in heap tables and temporary tables prior to running transformations.</a:t>
            </a:r>
          </a:p>
          <a:p>
            <a:pPr>
              <a:lnSpc>
                <a:spcPct val="100000"/>
              </a:lnSpc>
            </a:pPr>
            <a:endParaRPr lang="en-US" dirty="0">
              <a:latin typeface="+mn-lt"/>
            </a:endParaRPr>
          </a:p>
          <a:p>
            <a:r>
              <a:rPr lang="en-US" spc="-10" dirty="0">
                <a:latin typeface="+mn-lt"/>
                <a:cs typeface="Calibri"/>
              </a:rPr>
              <a:t>Only </a:t>
            </a:r>
            <a:r>
              <a:rPr lang="en-US" spc="-5" dirty="0">
                <a:latin typeface="+mn-lt"/>
                <a:cs typeface="Calibri"/>
              </a:rPr>
              <a:t>load </a:t>
            </a:r>
            <a:r>
              <a:rPr lang="en-US" spc="-20" dirty="0">
                <a:latin typeface="+mn-lt"/>
                <a:cs typeface="Calibri"/>
              </a:rPr>
              <a:t>to </a:t>
            </a:r>
            <a:r>
              <a:rPr lang="en-US" spc="-5" dirty="0">
                <a:latin typeface="+mn-lt"/>
                <a:cs typeface="Calibri"/>
              </a:rPr>
              <a:t>a </a:t>
            </a:r>
            <a:r>
              <a:rPr lang="en-US" spc="-10" dirty="0">
                <a:latin typeface="+mn-lt"/>
                <a:cs typeface="Calibri"/>
              </a:rPr>
              <a:t>CCI </a:t>
            </a:r>
            <a:r>
              <a:rPr lang="en-US" spc="-15" dirty="0">
                <a:latin typeface="+mn-lt"/>
                <a:cs typeface="Calibri"/>
              </a:rPr>
              <a:t>table </a:t>
            </a:r>
            <a:r>
              <a:rPr lang="en-US" spc="-10" dirty="0">
                <a:latin typeface="+mn-lt"/>
                <a:cs typeface="Calibri"/>
              </a:rPr>
              <a:t>if </a:t>
            </a:r>
            <a:r>
              <a:rPr lang="en-US" spc="-5" dirty="0">
                <a:latin typeface="+mn-lt"/>
                <a:cs typeface="Calibri"/>
              </a:rPr>
              <a:t>the </a:t>
            </a:r>
            <a:r>
              <a:rPr lang="en-US" spc="-20" dirty="0">
                <a:latin typeface="+mn-lt"/>
                <a:cs typeface="Calibri"/>
              </a:rPr>
              <a:t>test </a:t>
            </a:r>
            <a:r>
              <a:rPr lang="en-US" spc="-15" dirty="0">
                <a:latin typeface="+mn-lt"/>
                <a:cs typeface="Calibri"/>
              </a:rPr>
              <a:t>requires </a:t>
            </a:r>
            <a:r>
              <a:rPr lang="en-US" spc="-5" dirty="0">
                <a:latin typeface="+mn-lt"/>
                <a:cs typeface="Calibri"/>
              </a:rPr>
              <a:t>a load </a:t>
            </a:r>
            <a:r>
              <a:rPr lang="en-US" spc="-20" dirty="0">
                <a:latin typeface="+mn-lt"/>
                <a:cs typeface="Calibri"/>
              </a:rPr>
              <a:t>to </a:t>
            </a:r>
            <a:r>
              <a:rPr lang="en-US" spc="-5" dirty="0">
                <a:latin typeface="+mn-lt"/>
                <a:cs typeface="Calibri"/>
              </a:rPr>
              <a:t>a </a:t>
            </a:r>
            <a:r>
              <a:rPr lang="en-US" spc="-10" dirty="0">
                <a:latin typeface="+mn-lt"/>
                <a:cs typeface="Calibri"/>
              </a:rPr>
              <a:t>single table,  </a:t>
            </a:r>
            <a:r>
              <a:rPr lang="en-US" spc="-5" dirty="0">
                <a:latin typeface="+mn-lt"/>
                <a:cs typeface="Calibri"/>
              </a:rPr>
              <a:t>then </a:t>
            </a:r>
            <a:r>
              <a:rPr lang="en-US" spc="-20" dirty="0">
                <a:latin typeface="+mn-lt"/>
                <a:cs typeface="Calibri"/>
              </a:rPr>
              <a:t>complex </a:t>
            </a:r>
            <a:r>
              <a:rPr lang="en-US" spc="-5" dirty="0">
                <a:latin typeface="+mn-lt"/>
                <a:cs typeface="Calibri"/>
              </a:rPr>
              <a:t>end-user </a:t>
            </a:r>
            <a:r>
              <a:rPr lang="en-US" spc="-10" dirty="0">
                <a:latin typeface="+mn-lt"/>
                <a:cs typeface="Calibri"/>
              </a:rPr>
              <a:t>queries </a:t>
            </a:r>
            <a:r>
              <a:rPr lang="en-US" spc="-15" dirty="0">
                <a:latin typeface="+mn-lt"/>
                <a:cs typeface="Calibri"/>
              </a:rPr>
              <a:t>against </a:t>
            </a:r>
            <a:r>
              <a:rPr lang="en-US" spc="-10" dirty="0">
                <a:latin typeface="+mn-lt"/>
                <a:cs typeface="Calibri"/>
              </a:rPr>
              <a:t>that</a:t>
            </a:r>
            <a:r>
              <a:rPr lang="en-US" spc="142" dirty="0">
                <a:latin typeface="+mn-lt"/>
                <a:cs typeface="Calibri"/>
              </a:rPr>
              <a:t> </a:t>
            </a:r>
            <a:r>
              <a:rPr lang="en-US" spc="-15" dirty="0">
                <a:latin typeface="+mn-lt"/>
                <a:cs typeface="Calibri"/>
              </a:rPr>
              <a:t>table</a:t>
            </a:r>
            <a:r>
              <a:rPr lang="en-US" spc="-15" dirty="0">
                <a:latin typeface="Calibri"/>
                <a:cs typeface="Calibri"/>
              </a:rPr>
              <a:t>.</a:t>
            </a:r>
            <a:endParaRPr lang="en-US" dirty="0">
              <a:latin typeface="Calibri"/>
              <a:cs typeface="Calibri"/>
            </a:endParaRPr>
          </a:p>
          <a:p>
            <a:pPr>
              <a:lnSpc>
                <a:spcPct val="100000"/>
              </a:lnSpc>
            </a:pPr>
            <a:endParaRPr lang="en-US" sz="2800" b="1" dirty="0"/>
          </a:p>
          <a:p>
            <a:endParaRPr lang="en-US" sz="3967" dirty="0"/>
          </a:p>
          <a:p>
            <a:pPr lvl="1"/>
            <a:r>
              <a:rPr lang="en-US" sz="200" dirty="0"/>
              <a:t>as</a:t>
            </a:r>
          </a:p>
          <a:p>
            <a:endParaRPr lang="en-US" sz="4000" dirty="0"/>
          </a:p>
          <a:p>
            <a:endParaRPr lang="en-US" dirty="0"/>
          </a:p>
        </p:txBody>
      </p:sp>
    </p:spTree>
    <p:extLst>
      <p:ext uri="{BB962C8B-B14F-4D97-AF65-F5344CB8AC3E}">
        <p14:creationId xmlns:p14="http://schemas.microsoft.com/office/powerpoint/2010/main" val="412663036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dirty="0">
                <a:latin typeface="+mn-lt"/>
              </a:rPr>
              <a:t>Distribution</a:t>
            </a:r>
          </a:p>
          <a:p>
            <a:endParaRPr lang="en-US" sz="2353" dirty="0">
              <a:latin typeface="+mn-lt"/>
            </a:endParaRPr>
          </a:p>
          <a:p>
            <a:pPr marL="0" indent="0">
              <a:buNone/>
            </a:pPr>
            <a:r>
              <a:rPr lang="en-US" sz="2353" dirty="0">
                <a:latin typeface="+mn-lt"/>
              </a:rPr>
              <a:t>Use Round Robin Distribution for: </a:t>
            </a:r>
          </a:p>
          <a:p>
            <a:r>
              <a:rPr lang="en-US" sz="2353" dirty="0">
                <a:latin typeface="+mn-lt"/>
              </a:rPr>
              <a:t>Potentially useful tables created from raw input. </a:t>
            </a:r>
          </a:p>
          <a:p>
            <a:r>
              <a:rPr lang="en-US" sz="2353" dirty="0">
                <a:latin typeface="+mn-lt"/>
              </a:rPr>
              <a:t>Temporary staging tables used in data preparation.</a:t>
            </a:r>
          </a:p>
          <a:p>
            <a:pPr marL="0" indent="0">
              <a:buNone/>
            </a:pPr>
            <a:endParaRPr lang="en-US" sz="2353" dirty="0">
              <a:latin typeface="+mn-lt"/>
            </a:endParaRPr>
          </a:p>
          <a:p>
            <a:pPr marL="0" indent="0">
              <a:buNone/>
            </a:pPr>
            <a:r>
              <a:rPr lang="en-US" sz="2353" dirty="0">
                <a:latin typeface="+mn-lt"/>
              </a:rPr>
              <a:t>Other distribution considerations:</a:t>
            </a:r>
          </a:p>
          <a:p>
            <a:r>
              <a:rPr lang="en-US" sz="2353" dirty="0">
                <a:latin typeface="+mn-lt"/>
              </a:rPr>
              <a:t>Never load to a REPLICATED table</a:t>
            </a:r>
          </a:p>
          <a:p>
            <a:r>
              <a:rPr lang="en-US" sz="2353" dirty="0">
                <a:latin typeface="+mn-lt"/>
              </a:rPr>
              <a:t>Load to a ROUND_ROBIN table if the test is ONLY raw ingestion  performance, or if the table is very small</a:t>
            </a:r>
          </a:p>
          <a:p>
            <a:r>
              <a:rPr lang="en-US" sz="2353" dirty="0">
                <a:latin typeface="+mn-lt"/>
              </a:rPr>
              <a:t>Load to a HASH table if the task is a pipeline with subsequent transformations using the loaded table</a:t>
            </a:r>
          </a:p>
          <a:p>
            <a:pPr marL="0" indent="0">
              <a:buNone/>
            </a:pPr>
            <a:endParaRPr lang="en-US" sz="2353" dirty="0">
              <a:latin typeface="+mn-lt"/>
            </a:endParaRPr>
          </a:p>
          <a:p>
            <a:endParaRPr lang="en-US" sz="2353" dirty="0">
              <a:latin typeface="+mn-lt"/>
            </a:endParaRPr>
          </a:p>
          <a:p>
            <a:endParaRPr lang="en-US" sz="2353" dirty="0">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dirty="0">
                <a:latin typeface="Calibri"/>
                <a:cs typeface="Calibri"/>
              </a:rPr>
              <a:t>Ingestion duration is correlated with the number of DWU’s allocated to the SQL Pool.</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spc="-5" dirty="0">
                <a:latin typeface="Calibri"/>
                <a:cs typeface="Calibri"/>
              </a:rPr>
              <a:t>For every </a:t>
            </a:r>
            <a:r>
              <a:rPr lang="en-US" i="1" spc="-5" dirty="0">
                <a:latin typeface="Calibri"/>
                <a:cs typeface="Calibri"/>
              </a:rPr>
              <a:t>doubling</a:t>
            </a:r>
            <a:r>
              <a:rPr lang="en-US" spc="-5" dirty="0">
                <a:latin typeface="Calibri"/>
                <a:cs typeface="Calibri"/>
              </a:rPr>
              <a:t> of the DWU’s you </a:t>
            </a:r>
            <a:r>
              <a:rPr lang="en-US" i="1" spc="-5" dirty="0">
                <a:latin typeface="Calibri"/>
                <a:cs typeface="Calibri"/>
              </a:rPr>
              <a:t>halve</a:t>
            </a:r>
            <a:r>
              <a:rPr lang="en-US" spc="-5" dirty="0">
                <a:latin typeface="Calibri"/>
                <a:cs typeface="Calibri"/>
              </a:rPr>
              <a:t> the ingestion time.</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b="1" spc="-5" dirty="0">
                <a:latin typeface="Calibri"/>
                <a:cs typeface="Calibri"/>
              </a:rPr>
              <a:t>2d =</a:t>
            </a:r>
            <a:r>
              <a:rPr lang="en-US" b="1" spc="25" dirty="0">
                <a:latin typeface="Calibri"/>
                <a:cs typeface="Calibri"/>
              </a:rPr>
              <a:t> </a:t>
            </a:r>
            <a:r>
              <a:rPr lang="en-US" b="1" spc="-5" dirty="0">
                <a:latin typeface="Calibri"/>
                <a:cs typeface="Calibri"/>
              </a:rPr>
              <a:t>t/2</a:t>
            </a:r>
            <a:endParaRPr lang="en-US" b="1" dirty="0">
              <a:latin typeface="Calibri"/>
              <a:cs typeface="Calibri"/>
            </a:endParaRPr>
          </a:p>
          <a:p>
            <a:pPr marL="12698" indent="0">
              <a:lnSpc>
                <a:spcPts val="3189"/>
              </a:lnSpc>
              <a:spcBef>
                <a:spcPts val="2690"/>
              </a:spcBef>
              <a:buNone/>
              <a:tabLst>
                <a:tab pos="926922" algn="l"/>
              </a:tabLst>
            </a:pPr>
            <a:r>
              <a:rPr lang="en-US" spc="-5" dirty="0">
                <a:latin typeface="Calibri"/>
                <a:cs typeface="Calibri"/>
              </a:rPr>
              <a:t>d: </a:t>
            </a:r>
            <a:r>
              <a:rPr lang="en-US" spc="-15" dirty="0">
                <a:latin typeface="Calibri"/>
                <a:cs typeface="Calibri"/>
              </a:rPr>
              <a:t>DWU</a:t>
            </a:r>
            <a:endParaRPr lang="en-US" dirty="0">
              <a:latin typeface="Calibri"/>
              <a:cs typeface="Calibri"/>
            </a:endParaRPr>
          </a:p>
          <a:p>
            <a:pPr marL="12698" indent="0">
              <a:lnSpc>
                <a:spcPts val="3189"/>
              </a:lnSpc>
              <a:buNone/>
              <a:tabLst>
                <a:tab pos="926922" algn="l"/>
              </a:tabLst>
            </a:pPr>
            <a:r>
              <a:rPr lang="en-US" spc="-5" dirty="0">
                <a:latin typeface="Calibri"/>
                <a:cs typeface="Calibri"/>
              </a:rPr>
              <a:t>T: </a:t>
            </a:r>
            <a:r>
              <a:rPr lang="en-US" spc="-10" dirty="0">
                <a:latin typeface="Calibri"/>
                <a:cs typeface="Calibri"/>
              </a:rPr>
              <a:t>ingestion</a:t>
            </a:r>
            <a:r>
              <a:rPr lang="en-US" spc="25" dirty="0">
                <a:latin typeface="Calibri"/>
                <a:cs typeface="Calibri"/>
              </a:rPr>
              <a:t> </a:t>
            </a:r>
            <a:r>
              <a:rPr lang="en-US" spc="-5" dirty="0">
                <a:latin typeface="Calibri"/>
                <a:cs typeface="Calibri"/>
              </a:rPr>
              <a:t>time</a:t>
            </a:r>
            <a:endParaRPr lang="en-US" dirty="0">
              <a:latin typeface="Calibri"/>
              <a:cs typeface="Calibri"/>
            </a:endParaRPr>
          </a:p>
          <a:p>
            <a:pPr>
              <a:spcBef>
                <a:spcPts val="35"/>
              </a:spcBef>
            </a:pPr>
            <a:endParaRPr lang="en-US" dirty="0">
              <a:latin typeface="Calibri"/>
              <a:cs typeface="Calibri"/>
            </a:endParaRPr>
          </a:p>
          <a:p>
            <a:pPr marL="12063" indent="0">
              <a:buNone/>
              <a:tabLst>
                <a:tab pos="241889" algn="l"/>
              </a:tabLst>
            </a:pPr>
            <a:r>
              <a:rPr lang="en-US" spc="-10" dirty="0">
                <a:latin typeface="Calibri"/>
                <a:cs typeface="Calibri"/>
              </a:rPr>
              <a:t>Only </a:t>
            </a:r>
            <a:r>
              <a:rPr lang="en-US" spc="-5" dirty="0">
                <a:latin typeface="Calibri"/>
                <a:cs typeface="Calibri"/>
              </a:rPr>
              <a:t>applies </a:t>
            </a:r>
            <a:r>
              <a:rPr lang="en-US" spc="-20" dirty="0">
                <a:latin typeface="Calibri"/>
                <a:cs typeface="Calibri"/>
              </a:rPr>
              <a:t>from </a:t>
            </a:r>
            <a:r>
              <a:rPr lang="en-US" spc="-10" dirty="0">
                <a:latin typeface="Calibri"/>
                <a:cs typeface="Calibri"/>
              </a:rPr>
              <a:t>DWU500c </a:t>
            </a:r>
            <a:r>
              <a:rPr lang="en-US" spc="-5" dirty="0">
                <a:latin typeface="Calibri"/>
                <a:cs typeface="Calibri"/>
              </a:rPr>
              <a:t>–</a:t>
            </a:r>
            <a:r>
              <a:rPr lang="en-US" spc="135" dirty="0">
                <a:latin typeface="Calibri"/>
                <a:cs typeface="Calibri"/>
              </a:rPr>
              <a:t> </a:t>
            </a:r>
            <a:r>
              <a:rPr lang="en-US" spc="-10" dirty="0">
                <a:latin typeface="Calibri"/>
                <a:cs typeface="Calibri"/>
              </a:rPr>
              <a:t>DWU30000c</a:t>
            </a:r>
            <a:endParaRPr lang="en-US" dirty="0">
              <a:latin typeface="Calibri"/>
              <a:cs typeface="Calibri"/>
            </a:endParaRPr>
          </a:p>
          <a:p>
            <a:endParaRPr lang="en-US" dirty="0"/>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654E-CFBA-4B06-ABC7-3E849109B94D}"/>
              </a:ext>
            </a:extLst>
          </p:cNvPr>
          <p:cNvSpPr>
            <a:spLocks noGrp="1"/>
          </p:cNvSpPr>
          <p:nvPr>
            <p:ph type="title"/>
          </p:nvPr>
        </p:nvSpPr>
        <p:spPr/>
        <p:txBody>
          <a:bodyPr/>
          <a:lstStyle/>
          <a:p>
            <a:r>
              <a:rPr lang="en-US" dirty="0"/>
              <a:t>Export to files with CETAS</a:t>
            </a:r>
          </a:p>
        </p:txBody>
      </p:sp>
      <p:sp>
        <p:nvSpPr>
          <p:cNvPr id="3" name="Text Placeholder 2">
            <a:extLst>
              <a:ext uri="{FF2B5EF4-FFF2-40B4-BE49-F238E27FC236}">
                <a16:creationId xmlns:a16="http://schemas.microsoft.com/office/drawing/2014/main" id="{EF533322-4C19-4096-8C57-65448A54A733}"/>
              </a:ext>
            </a:extLst>
          </p:cNvPr>
          <p:cNvSpPr>
            <a:spLocks noGrp="1"/>
          </p:cNvSpPr>
          <p:nvPr>
            <p:ph type="body" sz="quarter" idx="10"/>
          </p:nvPr>
        </p:nvSpPr>
        <p:spPr>
          <a:xfrm>
            <a:off x="584200" y="1435497"/>
            <a:ext cx="11018520" cy="4984698"/>
          </a:xfrm>
        </p:spPr>
        <p:txBody>
          <a:bodyPr/>
          <a:lstStyle/>
          <a:p>
            <a:pPr marL="0" indent="0">
              <a:buNone/>
            </a:pPr>
            <a:r>
              <a:rPr lang="en-US" dirty="0">
                <a:latin typeface="+mn-lt"/>
              </a:rPr>
              <a:t>CETAS = parallel operation that creates external table metadata and exports the SELECT query results to a set of files in your storage account.</a:t>
            </a:r>
          </a:p>
          <a:p>
            <a:pPr marL="0" indent="0">
              <a:buNone/>
            </a:pPr>
            <a:endParaRPr lang="en-US" dirty="0">
              <a:latin typeface="+mn-lt"/>
            </a:endParaRPr>
          </a:p>
          <a:p>
            <a:pPr marL="0" indent="0">
              <a:buNone/>
            </a:pPr>
            <a:r>
              <a:rPr lang="en-US" dirty="0">
                <a:latin typeface="+mn-lt"/>
              </a:rPr>
              <a:t>Store frequently used parts of queries, like joined reference tables, to a new set of files. You can then join to this single external table instead of repeating common joins in multiple queries.</a:t>
            </a:r>
          </a:p>
          <a:p>
            <a:pPr marL="0" indent="0">
              <a:buNone/>
            </a:pPr>
            <a:endParaRPr lang="en-US" dirty="0">
              <a:latin typeface="+mn-lt"/>
            </a:endParaRPr>
          </a:p>
          <a:p>
            <a:pPr marL="0" indent="0">
              <a:buNone/>
            </a:pPr>
            <a:r>
              <a:rPr lang="en-US" dirty="0">
                <a:latin typeface="+mn-lt"/>
              </a:rPr>
              <a:t>As CETAS generates Parquet files, statistics will be automatically created when the first query targets this external table, resulting in improved performance.</a:t>
            </a:r>
          </a:p>
        </p:txBody>
      </p:sp>
    </p:spTree>
    <p:extLst>
      <p:ext uri="{BB962C8B-B14F-4D97-AF65-F5344CB8AC3E}">
        <p14:creationId xmlns:p14="http://schemas.microsoft.com/office/powerpoint/2010/main" val="274198020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CDCC648-C9E5-4B06-9600-37963D5B592C}"/>
              </a:ext>
            </a:extLst>
          </p:cNvPr>
          <p:cNvPicPr>
            <a:picLocks noChangeAspect="1"/>
          </p:cNvPicPr>
          <p:nvPr/>
        </p:nvPicPr>
        <p:blipFill>
          <a:blip r:embed="rId2"/>
          <a:stretch>
            <a:fillRect/>
          </a:stretch>
        </p:blipFill>
        <p:spPr>
          <a:xfrm>
            <a:off x="6031343" y="1342234"/>
            <a:ext cx="2682650" cy="1168789"/>
          </a:xfrm>
          <a:prstGeom prst="rect">
            <a:avLst/>
          </a:prstGeom>
        </p:spPr>
      </p:pic>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516835" y="1146990"/>
            <a:ext cx="4154906" cy="3061258"/>
          </a:xfrm>
        </p:spPr>
        <p:txBody>
          <a:bodyPr/>
          <a:lstStyle/>
          <a:p>
            <a:r>
              <a:rPr lang="en-US" sz="1800" dirty="0">
                <a:solidFill>
                  <a:schemeClr val="bg1"/>
                </a:solidFill>
                <a:latin typeface="+mj-lt"/>
              </a:rPr>
              <a:t>Overview</a:t>
            </a:r>
          </a:p>
          <a:p>
            <a:r>
              <a:rPr lang="en-US" sz="1600" b="1" dirty="0">
                <a:solidFill>
                  <a:schemeClr val="bg1"/>
                </a:solidFill>
              </a:rPr>
              <a:t>New</a:t>
            </a:r>
            <a:r>
              <a:rPr lang="en-US" sz="1600" dirty="0">
                <a:solidFill>
                  <a:schemeClr val="bg1"/>
                </a:solidFill>
              </a:rPr>
              <a:t> dropdown – offers quickly start work item </a:t>
            </a:r>
          </a:p>
          <a:p>
            <a:r>
              <a:rPr lang="en-US" sz="1600" b="1" dirty="0">
                <a:solidFill>
                  <a:schemeClr val="bg1"/>
                </a:solidFill>
              </a:rPr>
              <a:t>Recent resources  </a:t>
            </a:r>
            <a:r>
              <a:rPr lang="en-US" sz="1600" dirty="0">
                <a:solidFill>
                  <a:schemeClr val="bg1"/>
                </a:solidFill>
              </a:rPr>
              <a:t>– Lists recently opened workspace artifacts for quick access</a:t>
            </a:r>
          </a:p>
        </p:txBody>
      </p:sp>
      <p:sp>
        <p:nvSpPr>
          <p:cNvPr id="10" name="Rectangle 9">
            <a:extLst>
              <a:ext uri="{FF2B5EF4-FFF2-40B4-BE49-F238E27FC236}">
                <a16:creationId xmlns:a16="http://schemas.microsoft.com/office/drawing/2014/main" id="{15B10F89-E15A-4C52-984A-2F98F89A6A3C}"/>
              </a:ext>
            </a:extLst>
          </p:cNvPr>
          <p:cNvSpPr/>
          <p:nvPr/>
        </p:nvSpPr>
        <p:spPr bwMode="auto">
          <a:xfrm>
            <a:off x="6058097" y="2100477"/>
            <a:ext cx="932410" cy="4105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75939381-ECE2-47BE-84AE-8303CB664BB2}"/>
              </a:ext>
            </a:extLst>
          </p:cNvPr>
          <p:cNvPicPr>
            <a:picLocks noChangeAspect="1"/>
          </p:cNvPicPr>
          <p:nvPr/>
        </p:nvPicPr>
        <p:blipFill>
          <a:blip r:embed="rId3"/>
          <a:stretch>
            <a:fillRect/>
          </a:stretch>
        </p:blipFill>
        <p:spPr>
          <a:xfrm>
            <a:off x="8857981" y="1314092"/>
            <a:ext cx="2817184" cy="3271208"/>
          </a:xfrm>
          <a:prstGeom prst="rect">
            <a:avLst/>
          </a:prstGeom>
        </p:spPr>
      </p:pic>
      <p:cxnSp>
        <p:nvCxnSpPr>
          <p:cNvPr id="9" name="Straight Arrow Connector 8">
            <a:extLst>
              <a:ext uri="{FF2B5EF4-FFF2-40B4-BE49-F238E27FC236}">
                <a16:creationId xmlns:a16="http://schemas.microsoft.com/office/drawing/2014/main" id="{33F1A2A8-92AA-4621-9641-BBC6E13B45B2}"/>
              </a:ext>
            </a:extLst>
          </p:cNvPr>
          <p:cNvCxnSpPr>
            <a:cxnSpLocks/>
            <a:stCxn id="10" idx="3"/>
          </p:cNvCxnSpPr>
          <p:nvPr/>
        </p:nvCxnSpPr>
        <p:spPr>
          <a:xfrm flipV="1">
            <a:off x="6990507" y="2293460"/>
            <a:ext cx="2053504" cy="1229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3A7FEADC-4D08-41DA-9ACD-DDD6EE888842}"/>
              </a:ext>
            </a:extLst>
          </p:cNvPr>
          <p:cNvGrpSpPr/>
          <p:nvPr/>
        </p:nvGrpSpPr>
        <p:grpSpPr>
          <a:xfrm>
            <a:off x="0" y="277666"/>
            <a:ext cx="4751388" cy="729391"/>
            <a:chOff x="0" y="1540386"/>
            <a:chExt cx="4751388" cy="729391"/>
          </a:xfrm>
        </p:grpSpPr>
        <p:sp>
          <p:nvSpPr>
            <p:cNvPr id="17" name="Title 1">
              <a:extLst>
                <a:ext uri="{FF2B5EF4-FFF2-40B4-BE49-F238E27FC236}">
                  <a16:creationId xmlns:a16="http://schemas.microsoft.com/office/drawing/2014/main" id="{1015C673-C200-4A6A-AC0E-256F4C9F71E1}"/>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Home hub</a:t>
              </a:r>
            </a:p>
          </p:txBody>
        </p:sp>
        <p:cxnSp>
          <p:nvCxnSpPr>
            <p:cNvPr id="18" name="Straight Connector 17">
              <a:extLst>
                <a:ext uri="{FF2B5EF4-FFF2-40B4-BE49-F238E27FC236}">
                  <a16:creationId xmlns:a16="http://schemas.microsoft.com/office/drawing/2014/main" id="{DB4B3FC3-765B-4195-B0D0-C1DE63DFA93F}"/>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20" name="Picture 19">
            <a:extLst>
              <a:ext uri="{FF2B5EF4-FFF2-40B4-BE49-F238E27FC236}">
                <a16:creationId xmlns:a16="http://schemas.microsoft.com/office/drawing/2014/main" id="{D75F370D-7A69-4B29-8D6C-209C7A127E6A}"/>
              </a:ext>
            </a:extLst>
          </p:cNvPr>
          <p:cNvPicPr>
            <a:picLocks noChangeAspect="1"/>
          </p:cNvPicPr>
          <p:nvPr/>
        </p:nvPicPr>
        <p:blipFill>
          <a:blip r:embed="rId4"/>
          <a:stretch>
            <a:fillRect/>
          </a:stretch>
        </p:blipFill>
        <p:spPr>
          <a:xfrm>
            <a:off x="380963" y="3367900"/>
            <a:ext cx="8251115" cy="3212434"/>
          </a:xfrm>
          <a:prstGeom prst="rect">
            <a:avLst/>
          </a:prstGeom>
        </p:spPr>
      </p:pic>
    </p:spTree>
    <p:extLst>
      <p:ext uri="{BB962C8B-B14F-4D97-AF65-F5344CB8AC3E}">
        <p14:creationId xmlns:p14="http://schemas.microsoft.com/office/powerpoint/2010/main" val="2375114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serverless SQL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4" name="Picture 3">
            <a:extLst>
              <a:ext uri="{FF2B5EF4-FFF2-40B4-BE49-F238E27FC236}">
                <a16:creationId xmlns:a16="http://schemas.microsoft.com/office/drawing/2014/main" id="{5CDBC86A-D357-4927-995B-E642FDF3CA12}"/>
              </a:ext>
            </a:extLst>
          </p:cNvPr>
          <p:cNvPicPr>
            <a:picLocks noChangeAspect="1"/>
          </p:cNvPicPr>
          <p:nvPr/>
        </p:nvPicPr>
        <p:blipFill>
          <a:blip r:embed="rId4"/>
          <a:stretch>
            <a:fillRect/>
          </a:stretch>
        </p:blipFill>
        <p:spPr>
          <a:xfrm>
            <a:off x="5850881" y="5207763"/>
            <a:ext cx="5881218" cy="1387858"/>
          </a:xfrm>
          <a:prstGeom prst="rect">
            <a:avLst/>
          </a:prstGeom>
        </p:spPr>
      </p:pic>
    </p:spTree>
    <p:extLst>
      <p:ext uri="{BB962C8B-B14F-4D97-AF65-F5344CB8AC3E}">
        <p14:creationId xmlns:p14="http://schemas.microsoft.com/office/powerpoint/2010/main" val="186504427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 SQL</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serverless SQL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923330"/>
          </a:xfrm>
        </p:spPr>
        <p:txBody>
          <a:bodyPr/>
          <a:lstStyle/>
          <a:p>
            <a:r>
              <a:rPr lang="en-US" dirty="0"/>
              <a:t>What’s the largest scale TPC-H workload a serverless SQL pool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solidFill>
                  <a:schemeClr val="bg1"/>
                </a:solidFill>
              </a:rPr>
              <a:t>Knowledge center offers industry-specific database templates, open datasets, sample notebooks, SQL scripts and pipeline templates for easy start and learning</a:t>
            </a:r>
          </a:p>
        </p:txBody>
      </p:sp>
      <p:pic>
        <p:nvPicPr>
          <p:cNvPr id="12" name="Picture 11">
            <a:extLst>
              <a:ext uri="{FF2B5EF4-FFF2-40B4-BE49-F238E27FC236}">
                <a16:creationId xmlns:a16="http://schemas.microsoft.com/office/drawing/2014/main" id="{DA3F490A-262C-44B4-A908-9DF9B96D3B19}"/>
              </a:ext>
            </a:extLst>
          </p:cNvPr>
          <p:cNvPicPr>
            <a:picLocks noChangeAspect="1"/>
          </p:cNvPicPr>
          <p:nvPr/>
        </p:nvPicPr>
        <p:blipFill>
          <a:blip r:embed="rId3"/>
          <a:stretch>
            <a:fillRect/>
          </a:stretch>
        </p:blipFill>
        <p:spPr>
          <a:xfrm>
            <a:off x="426425" y="1823992"/>
            <a:ext cx="3979445" cy="4470415"/>
          </a:xfrm>
          <a:prstGeom prst="rect">
            <a:avLst/>
          </a:prstGeom>
          <a:ln>
            <a:solidFill>
              <a:schemeClr val="tx1"/>
            </a:solidFill>
          </a:ln>
        </p:spPr>
      </p:pic>
      <p:pic>
        <p:nvPicPr>
          <p:cNvPr id="6" name="Picture 5">
            <a:extLst>
              <a:ext uri="{FF2B5EF4-FFF2-40B4-BE49-F238E27FC236}">
                <a16:creationId xmlns:a16="http://schemas.microsoft.com/office/drawing/2014/main" id="{5E7B59ED-A4FA-4FC3-A7F6-D68D50D8B381}"/>
              </a:ext>
            </a:extLst>
          </p:cNvPr>
          <p:cNvPicPr>
            <a:picLocks noChangeAspect="1"/>
          </p:cNvPicPr>
          <p:nvPr/>
        </p:nvPicPr>
        <p:blipFill>
          <a:blip r:embed="rId4"/>
          <a:stretch>
            <a:fillRect/>
          </a:stretch>
        </p:blipFill>
        <p:spPr>
          <a:xfrm>
            <a:off x="4470656" y="1832511"/>
            <a:ext cx="7505179" cy="3538276"/>
          </a:xfrm>
          <a:prstGeom prst="rect">
            <a:avLst/>
          </a:prstGeom>
          <a:ln>
            <a:solidFill>
              <a:schemeClr val="tx1"/>
            </a:solidFill>
          </a:ln>
        </p:spPr>
      </p:pic>
      <p:grpSp>
        <p:nvGrpSpPr>
          <p:cNvPr id="13" name="Group 12">
            <a:extLst>
              <a:ext uri="{FF2B5EF4-FFF2-40B4-BE49-F238E27FC236}">
                <a16:creationId xmlns:a16="http://schemas.microsoft.com/office/drawing/2014/main" id="{C1F072F5-8B1D-46AB-9128-6016EE352660}"/>
              </a:ext>
            </a:extLst>
          </p:cNvPr>
          <p:cNvGrpSpPr/>
          <p:nvPr/>
        </p:nvGrpSpPr>
        <p:grpSpPr>
          <a:xfrm>
            <a:off x="0" y="277666"/>
            <a:ext cx="4751388" cy="729391"/>
            <a:chOff x="0" y="1540386"/>
            <a:chExt cx="4751388" cy="729391"/>
          </a:xfrm>
        </p:grpSpPr>
        <p:sp>
          <p:nvSpPr>
            <p:cNvPr id="14" name="Title 1">
              <a:extLst>
                <a:ext uri="{FF2B5EF4-FFF2-40B4-BE49-F238E27FC236}">
                  <a16:creationId xmlns:a16="http://schemas.microsoft.com/office/drawing/2014/main" id="{C2056FA4-FA42-4A3F-BF6C-FAE2F2C13F92}"/>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Knowledge center</a:t>
              </a:r>
            </a:p>
          </p:txBody>
        </p:sp>
        <p:cxnSp>
          <p:nvCxnSpPr>
            <p:cNvPr id="15" name="Straight Connector 14">
              <a:extLst>
                <a:ext uri="{FF2B5EF4-FFF2-40B4-BE49-F238E27FC236}">
                  <a16:creationId xmlns:a16="http://schemas.microsoft.com/office/drawing/2014/main" id="{79762826-3E21-4641-A9E6-AC4F8B384FDE}"/>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4209252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p:txBody>
          <a:bodyPr/>
          <a:lstStyle/>
          <a:p>
            <a:r>
              <a:rPr lang="en-US" dirty="0"/>
              <a:t>serverless SQL pool</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6426" y="1129914"/>
            <a:ext cx="5669574" cy="5505503"/>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An interactive query service that enables you to use standard T-SQL queries over files in Azure storage.</a:t>
            </a:r>
          </a:p>
          <a:p>
            <a:pPr marL="0" lvl="1">
              <a:lnSpc>
                <a:spcPct val="110000"/>
              </a:lnSpc>
              <a:spcBef>
                <a:spcPts val="0"/>
              </a:spcBef>
              <a:spcAft>
                <a:spcPts val="600"/>
              </a:spcAft>
            </a:pPr>
            <a:endParaRPr lang="en-US" sz="1600" dirty="0"/>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Use SQL to work with files on Azure storage</a:t>
            </a:r>
          </a:p>
          <a:p>
            <a:pPr marL="509803" lvl="2" indent="-285750">
              <a:lnSpc>
                <a:spcPct val="110000"/>
              </a:lnSpc>
              <a:spcAft>
                <a:spcPts val="600"/>
              </a:spcAft>
              <a:buFont typeface="Wingdings" panose="05000000000000000000" pitchFamily="2" charset="2"/>
              <a:buChar char="§"/>
            </a:pPr>
            <a:r>
              <a:rPr lang="en-US" sz="1600" dirty="0">
                <a:latin typeface="+mn-lt"/>
              </a:rPr>
              <a:t>Directly query files on Azure storage using T-SQL</a:t>
            </a:r>
          </a:p>
          <a:p>
            <a:pPr marL="509803" lvl="2" indent="-285750">
              <a:lnSpc>
                <a:spcPct val="110000"/>
              </a:lnSpc>
              <a:spcAft>
                <a:spcPts val="600"/>
              </a:spcAft>
              <a:buFont typeface="Wingdings" panose="05000000000000000000" pitchFamily="2" charset="2"/>
              <a:buChar char="§"/>
            </a:pPr>
            <a:r>
              <a:rPr lang="en-US" sz="1600" dirty="0">
                <a:latin typeface="+mn-lt"/>
              </a:rPr>
              <a:t>Logical Data Warehouse on top of Azure storage</a:t>
            </a:r>
          </a:p>
          <a:p>
            <a:pPr marL="509803" lvl="2" indent="-285750">
              <a:lnSpc>
                <a:spcPct val="110000"/>
              </a:lnSpc>
              <a:spcAft>
                <a:spcPts val="600"/>
              </a:spcAft>
              <a:buFont typeface="Wingdings" panose="05000000000000000000" pitchFamily="2" charset="2"/>
              <a:buChar char="§"/>
            </a:pPr>
            <a:r>
              <a:rPr lang="en-US" sz="1600" dirty="0">
                <a:latin typeface="+mn-lt"/>
                <a:cs typeface="Segoe UI"/>
              </a:rPr>
              <a:t>Easy data transformation of Azure storage files</a:t>
            </a:r>
          </a:p>
          <a:p>
            <a:pPr marL="285750" lvl="1" indent="-285750">
              <a:lnSpc>
                <a:spcPct val="110000"/>
              </a:lnSpc>
              <a:spcBef>
                <a:spcPts val="0"/>
              </a:spcBef>
              <a:spcAft>
                <a:spcPts val="600"/>
              </a:spcAft>
              <a:buFont typeface="Arial" panose="020B0604020202020204" pitchFamily="34" charset="0"/>
              <a:buChar char="•"/>
            </a:pPr>
            <a:r>
              <a:rPr lang="en-US" sz="1600" dirty="0"/>
              <a:t>Supports any tool or library that uses T-SQL to query data</a:t>
            </a:r>
          </a:p>
          <a:p>
            <a:pPr marL="285750" lvl="1" indent="-285750">
              <a:lnSpc>
                <a:spcPct val="110000"/>
              </a:lnSpc>
              <a:spcBef>
                <a:spcPts val="0"/>
              </a:spcBef>
              <a:spcAft>
                <a:spcPts val="600"/>
              </a:spcAft>
              <a:buFont typeface="Arial" panose="020B0604020202020204" pitchFamily="34" charset="0"/>
              <a:buChar char="•"/>
            </a:pPr>
            <a:r>
              <a:rPr lang="en-US" sz="1600" dirty="0"/>
              <a:t>Automatically synchronize tables from Spark</a:t>
            </a:r>
          </a:p>
          <a:p>
            <a:pPr marL="285750" lvl="1" indent="-285750">
              <a:lnSpc>
                <a:spcPct val="110000"/>
              </a:lnSpc>
              <a:spcBef>
                <a:spcPts val="0"/>
              </a:spcBef>
              <a:spcAft>
                <a:spcPts val="600"/>
              </a:spcAft>
              <a:buFont typeface="Arial" panose="020B0604020202020204" pitchFamily="34" charset="0"/>
              <a:buChar char="•"/>
            </a:pPr>
            <a:r>
              <a:rPr lang="en-US" sz="1600" dirty="0"/>
              <a:t>Serverless</a:t>
            </a:r>
          </a:p>
          <a:p>
            <a:pPr marL="509803" lvl="2" indent="-285750">
              <a:lnSpc>
                <a:spcPct val="110000"/>
              </a:lnSpc>
              <a:spcAft>
                <a:spcPts val="600"/>
              </a:spcAft>
              <a:buFont typeface="Wingdings" panose="05000000000000000000" pitchFamily="2" charset="2"/>
              <a:buChar char="§"/>
            </a:pPr>
            <a:r>
              <a:rPr lang="en-US" sz="1600" dirty="0">
                <a:latin typeface="+mn-lt"/>
              </a:rPr>
              <a:t>No infrastructure, no upfront cost, no resource reservation</a:t>
            </a:r>
          </a:p>
          <a:p>
            <a:pPr marL="509803" lvl="2" indent="-285750">
              <a:lnSpc>
                <a:spcPct val="110000"/>
              </a:lnSpc>
              <a:spcAft>
                <a:spcPts val="600"/>
              </a:spcAft>
              <a:buFont typeface="Wingdings" panose="05000000000000000000" pitchFamily="2" charset="2"/>
              <a:buChar char="§"/>
            </a:pPr>
            <a:r>
              <a:rPr lang="en-US" sz="1600" dirty="0">
                <a:latin typeface="+mn-lt"/>
              </a:rPr>
              <a:t>Pay only for query execution (per data processed)</a:t>
            </a: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325203" y="4993836"/>
            <a:ext cx="3908873"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866631"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57DD3274-E0F4-4BBD-9C64-20FE56B16511}"/>
              </a:ext>
            </a:extLst>
          </p:cNvPr>
          <p:cNvGrpSpPr/>
          <p:nvPr/>
        </p:nvGrpSpPr>
        <p:grpSpPr>
          <a:xfrm>
            <a:off x="9115187" y="3576584"/>
            <a:ext cx="1087954" cy="811698"/>
            <a:chOff x="7799343" y="2595278"/>
            <a:chExt cx="1087954" cy="81169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7811867" y="2699090"/>
              <a:ext cx="107543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Synapse serverless SQL pool </a:t>
              </a:r>
              <a:b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service</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1930" y="2268732"/>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4"/>
          <a:stretch>
            <a:fillRect/>
          </a:stretch>
        </p:blipFill>
        <p:spPr>
          <a:xfrm>
            <a:off x="9470739" y="2137724"/>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507381" y="2007053"/>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9024147" y="1798392"/>
            <a:ext cx="1065400"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5"/>
          <a:stretch>
            <a:fillRect/>
          </a:stretch>
        </p:blipFill>
        <p:spPr>
          <a:xfrm>
            <a:off x="10203141" y="2199491"/>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158925" y="1903065"/>
            <a:ext cx="589315"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36" idx="0"/>
          </p:cNvCxnSpPr>
          <p:nvPr/>
        </p:nvCxnSpPr>
        <p:spPr>
          <a:xfrm>
            <a:off x="8856984" y="2771690"/>
            <a:ext cx="784968" cy="804894"/>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15" idx="2"/>
            <a:endCxn id="36" idx="0"/>
          </p:cNvCxnSpPr>
          <p:nvPr/>
        </p:nvCxnSpPr>
        <p:spPr>
          <a:xfrm flipH="1">
            <a:off x="9641952" y="2537774"/>
            <a:ext cx="44639" cy="1038810"/>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18" idx="2"/>
            <a:endCxn id="36" idx="0"/>
          </p:cNvCxnSpPr>
          <p:nvPr/>
        </p:nvCxnSpPr>
        <p:spPr>
          <a:xfrm flipH="1">
            <a:off x="9641952" y="2620179"/>
            <a:ext cx="777042" cy="956405"/>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a:off x="9641952" y="4344196"/>
            <a:ext cx="0"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197959" y="4500901"/>
            <a:ext cx="1063113" cy="43858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Read and write</a:t>
            </a:r>
          </a:p>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data files</a:t>
            </a:r>
          </a:p>
        </p:txBody>
      </p:sp>
      <p:sp>
        <p:nvSpPr>
          <p:cNvPr id="30" name="Plus Sign 29">
            <a:extLst>
              <a:ext uri="{FF2B5EF4-FFF2-40B4-BE49-F238E27FC236}">
                <a16:creationId xmlns:a16="http://schemas.microsoft.com/office/drawing/2014/main" id="{91BE1890-9AF5-47BF-88BA-DD491DA50FDF}"/>
              </a:ext>
            </a:extLst>
          </p:cNvPr>
          <p:cNvSpPr/>
          <p:nvPr/>
        </p:nvSpPr>
        <p:spPr bwMode="auto">
          <a:xfrm>
            <a:off x="7944325" y="3878442"/>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93" idx="2"/>
          </p:cNvCxnSpPr>
          <p:nvPr/>
        </p:nvCxnSpPr>
        <p:spPr>
          <a:xfrm>
            <a:off x="7851968" y="4332822"/>
            <a:ext cx="0" cy="605377"/>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93" idx="3"/>
          </p:cNvCxnSpPr>
          <p:nvPr/>
        </p:nvCxnSpPr>
        <p:spPr>
          <a:xfrm flipH="1" flipV="1">
            <a:off x="8378733" y="3949016"/>
            <a:ext cx="736454" cy="11374"/>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4FEFC17-80E4-4BE7-8639-00911D63ABAB}"/>
              </a:ext>
            </a:extLst>
          </p:cNvPr>
          <p:cNvSpPr/>
          <p:nvPr/>
        </p:nvSpPr>
        <p:spPr>
          <a:xfrm>
            <a:off x="8344291" y="3448124"/>
            <a:ext cx="82174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grpSp>
        <p:nvGrpSpPr>
          <p:cNvPr id="95" name="Group 94">
            <a:extLst>
              <a:ext uri="{FF2B5EF4-FFF2-40B4-BE49-F238E27FC236}">
                <a16:creationId xmlns:a16="http://schemas.microsoft.com/office/drawing/2014/main" id="{099245B8-2ED9-41A5-82DA-EF8640904231}"/>
              </a:ext>
            </a:extLst>
          </p:cNvPr>
          <p:cNvGrpSpPr/>
          <p:nvPr/>
        </p:nvGrpSpPr>
        <p:grpSpPr>
          <a:xfrm>
            <a:off x="7325203" y="3565210"/>
            <a:ext cx="1087954" cy="767612"/>
            <a:chOff x="7799343" y="2595278"/>
            <a:chExt cx="1087954" cy="767612"/>
          </a:xfrm>
        </p:grpSpPr>
        <p:sp>
          <p:nvSpPr>
            <p:cNvPr id="93" name="Rectangle 92">
              <a:extLst>
                <a:ext uri="{FF2B5EF4-FFF2-40B4-BE49-F238E27FC236}">
                  <a16:creationId xmlns:a16="http://schemas.microsoft.com/office/drawing/2014/main" id="{7AC88240-6731-43D4-A1C6-E171BC87C1F4}"/>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94" name="Rectangle 93">
              <a:extLst>
                <a:ext uri="{FF2B5EF4-FFF2-40B4-BE49-F238E27FC236}">
                  <a16:creationId xmlns:a16="http://schemas.microsoft.com/office/drawing/2014/main" id="{B847140F-978E-41BB-B3AB-87FFC942C1B9}"/>
                </a:ext>
              </a:extLst>
            </p:cNvPr>
            <p:cNvSpPr/>
            <p:nvPr/>
          </p:nvSpPr>
          <p:spPr>
            <a:xfrm>
              <a:off x="7811867" y="2699090"/>
              <a:ext cx="107543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Apache </a:t>
              </a:r>
              <a:r>
                <a:rPr lang="en-US" sz="1000" kern="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Spark pool</a:t>
              </a:r>
              <a:endPar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70593957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Recommended usage scenarios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52996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dirty="0"/>
              <a:t>serverless SQL pool</a:t>
            </a:r>
          </a:p>
        </p:txBody>
      </p:sp>
      <p:pic>
        <p:nvPicPr>
          <p:cNvPr id="1026" name="Picture 2" descr="Synapse SQL architecture">
            <a:extLst>
              <a:ext uri="{FF2B5EF4-FFF2-40B4-BE49-F238E27FC236}">
                <a16:creationId xmlns:a16="http://schemas.microsoft.com/office/drawing/2014/main" id="{DE43FD73-3877-4686-BD8E-C7EBE0213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 y="1373188"/>
            <a:ext cx="10925175"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99D2FAA-496D-46B2-98BD-9341E2CACE5D}"/>
              </a:ext>
            </a:extLst>
          </p:cNvPr>
          <p:cNvSpPr/>
          <p:nvPr/>
        </p:nvSpPr>
        <p:spPr bwMode="auto">
          <a:xfrm>
            <a:off x="1697389" y="1440642"/>
            <a:ext cx="8037960" cy="410658"/>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55F5AD05-D5BA-4828-A6BD-3CAB2B6337C1}"/>
              </a:ext>
            </a:extLst>
          </p:cNvPr>
          <p:cNvSpPr txBox="1"/>
          <p:nvPr/>
        </p:nvSpPr>
        <p:spPr>
          <a:xfrm>
            <a:off x="633412" y="1918753"/>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dedicated SQL pool</a:t>
            </a:r>
            <a:endParaRPr lang="en-US" sz="1800" dirty="0">
              <a:solidFill>
                <a:schemeClr val="tx2"/>
              </a:solidFill>
              <a:latin typeface="+mj-lt"/>
            </a:endParaRPr>
          </a:p>
        </p:txBody>
      </p:sp>
      <p:sp>
        <p:nvSpPr>
          <p:cNvPr id="7" name="TextBox 6">
            <a:extLst>
              <a:ext uri="{FF2B5EF4-FFF2-40B4-BE49-F238E27FC236}">
                <a16:creationId xmlns:a16="http://schemas.microsoft.com/office/drawing/2014/main" id="{F09F55DA-825D-473C-BC2C-E55A49241BD3}"/>
              </a:ext>
            </a:extLst>
          </p:cNvPr>
          <p:cNvSpPr txBox="1"/>
          <p:nvPr/>
        </p:nvSpPr>
        <p:spPr>
          <a:xfrm>
            <a:off x="5772863" y="1851300"/>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serverless SQL pool</a:t>
            </a:r>
            <a:endParaRPr lang="en-US" sz="1800" dirty="0">
              <a:solidFill>
                <a:schemeClr val="tx2"/>
              </a:solidFill>
              <a:latin typeface="+mj-lt"/>
            </a:endParaRPr>
          </a:p>
        </p:txBody>
      </p:sp>
    </p:spTree>
    <p:extLst>
      <p:ext uri="{BB962C8B-B14F-4D97-AF65-F5344CB8AC3E}">
        <p14:creationId xmlns:p14="http://schemas.microsoft.com/office/powerpoint/2010/main" val="369190921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6426" y="222583"/>
            <a:ext cx="11494228" cy="758022"/>
          </a:xfrm>
        </p:spPr>
        <p:txBody>
          <a:bodyPr/>
          <a:lstStyle/>
          <a:p>
            <a:r>
              <a:rPr lang="en-US"/>
              <a:t>Easily explore files on storage</a:t>
            </a:r>
          </a:p>
        </p:txBody>
      </p:sp>
      <p:sp>
        <p:nvSpPr>
          <p:cNvPr id="4" name="Rectangle 3">
            <a:extLst>
              <a:ext uri="{FF2B5EF4-FFF2-40B4-BE49-F238E27FC236}">
                <a16:creationId xmlns:a16="http://schemas.microsoft.com/office/drawing/2014/main" id="{3569D6B2-C781-44B7-B3F6-92E44CA317B6}"/>
              </a:ext>
            </a:extLst>
          </p:cNvPr>
          <p:cNvSpPr/>
          <p:nvPr/>
        </p:nvSpPr>
        <p:spPr bwMode="auto">
          <a:xfrm>
            <a:off x="7921690" y="3498980"/>
            <a:ext cx="989045" cy="19294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3908291-14D7-4DC6-A36A-03B690C6BD47}"/>
              </a:ext>
            </a:extLst>
          </p:cNvPr>
          <p:cNvPicPr>
            <a:picLocks noChangeAspect="1"/>
          </p:cNvPicPr>
          <p:nvPr/>
        </p:nvPicPr>
        <p:blipFill>
          <a:blip r:embed="rId2"/>
          <a:stretch>
            <a:fillRect/>
          </a:stretch>
        </p:blipFill>
        <p:spPr>
          <a:xfrm>
            <a:off x="426426" y="1173469"/>
            <a:ext cx="9663545" cy="3335509"/>
          </a:xfrm>
          <a:prstGeom prst="rect">
            <a:avLst/>
          </a:prstGeom>
          <a:ln>
            <a:solidFill>
              <a:schemeClr val="tx1"/>
            </a:solidFill>
          </a:ln>
        </p:spPr>
      </p:pic>
      <p:pic>
        <p:nvPicPr>
          <p:cNvPr id="6" name="Picture 5">
            <a:extLst>
              <a:ext uri="{FF2B5EF4-FFF2-40B4-BE49-F238E27FC236}">
                <a16:creationId xmlns:a16="http://schemas.microsoft.com/office/drawing/2014/main" id="{91FDE0CC-F657-4499-A3C0-ADEC7313FDFD}"/>
              </a:ext>
            </a:extLst>
          </p:cNvPr>
          <p:cNvPicPr>
            <a:picLocks noChangeAspect="1"/>
          </p:cNvPicPr>
          <p:nvPr/>
        </p:nvPicPr>
        <p:blipFill>
          <a:blip r:embed="rId3"/>
          <a:stretch>
            <a:fillRect/>
          </a:stretch>
        </p:blipFill>
        <p:spPr>
          <a:xfrm>
            <a:off x="5881253" y="2433381"/>
            <a:ext cx="6130638" cy="4358906"/>
          </a:xfrm>
          <a:prstGeom prst="rect">
            <a:avLst/>
          </a:prstGeom>
          <a:ln>
            <a:solidFill>
              <a:schemeClr val="tx1"/>
            </a:solidFill>
          </a:ln>
        </p:spPr>
      </p:pic>
    </p:spTree>
    <p:extLst>
      <p:ext uri="{BB962C8B-B14F-4D97-AF65-F5344CB8AC3E}">
        <p14:creationId xmlns:p14="http://schemas.microsoft.com/office/powerpoint/2010/main" val="2126321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Easily query files in various formats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Use OPENROWSET function to access data stored in various file formats</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Enables you to read CSV, parquet, and JSON files</a:t>
            </a:r>
          </a:p>
          <a:p>
            <a:pPr>
              <a:lnSpc>
                <a:spcPct val="100000"/>
              </a:lnSpc>
              <a:spcAft>
                <a:spcPts val="600"/>
              </a:spcAft>
            </a:pPr>
            <a:r>
              <a:rPr lang="en-US" sz="1600" dirty="0"/>
              <a:t>Provides unified T-SQL interface for all file types</a:t>
            </a:r>
          </a:p>
          <a:p>
            <a:pPr>
              <a:lnSpc>
                <a:spcPct val="100000"/>
              </a:lnSpc>
              <a:spcAft>
                <a:spcPts val="600"/>
              </a:spcAft>
            </a:pPr>
            <a:r>
              <a:rPr lang="en-US" sz="1600" dirty="0"/>
              <a:t>Use standard SQL language to transform and analyze returned data</a:t>
            </a:r>
          </a:p>
          <a:p>
            <a:pPr marL="285750" indent="-285750">
              <a:lnSpc>
                <a:spcPct val="100000"/>
              </a:lnSpc>
              <a:spcAft>
                <a:spcPts val="600"/>
              </a:spcAft>
              <a:buFontTx/>
              <a:buChar char="-"/>
            </a:pPr>
            <a:r>
              <a:rPr lang="en-US" sz="1600" dirty="0"/>
              <a:t>Use JSON functions to get the data from underlying files.</a:t>
            </a:r>
          </a:p>
          <a:p>
            <a:pPr marL="285750" indent="-285750">
              <a:lnSpc>
                <a:spcPct val="100000"/>
              </a:lnSpc>
              <a:spcAft>
                <a:spcPts val="600"/>
              </a:spcAft>
              <a:buFontTx/>
              <a:buChar char="-"/>
            </a:pPr>
            <a:r>
              <a:rPr lang="en-US" sz="1600" dirty="0"/>
              <a:t>Use JSON functions to get data from PARQUET nested types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2" name="Rectangle 1">
            <a:extLst>
              <a:ext uri="{FF2B5EF4-FFF2-40B4-BE49-F238E27FC236}">
                <a16:creationId xmlns:a16="http://schemas.microsoft.com/office/drawing/2014/main" id="{3D762971-6C37-4EAD-B85D-D0C249E85767}"/>
              </a:ext>
            </a:extLst>
          </p:cNvPr>
          <p:cNvSpPr/>
          <p:nvPr/>
        </p:nvSpPr>
        <p:spPr>
          <a:xfrm>
            <a:off x="5828909" y="3256603"/>
            <a:ext cx="6096000" cy="830997"/>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'https://XYZ.blob.core.windows.net/parquet/taxi/*.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C65C65ED-39FB-4C36-A35C-F8FFCC11762F}"/>
              </a:ext>
            </a:extLst>
          </p:cNvPr>
          <p:cNvSpPr/>
          <p:nvPr/>
        </p:nvSpPr>
        <p:spPr>
          <a:xfrm>
            <a:off x="5828909" y="4297648"/>
            <a:ext cx="6096000" cy="2492990"/>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countryCode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ountryName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a:solidFill>
                  <a:srgbClr val="212121"/>
                </a:solidFill>
                <a:latin typeface="Calibri" panose="020F0502020204030204" pitchFamily="34" charset="0"/>
                <a:cs typeface="Calibri" panose="020F0502020204030204" pitchFamily="34" charset="0"/>
              </a:rPr>
              <a:t>year</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’$.population'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'https://XYZ.blob.core.windows.net/json/</a:t>
            </a:r>
            <a:r>
              <a:rPr lang="en-US" sz="1200" dirty="0">
                <a:solidFill>
                  <a:srgbClr val="A31515"/>
                </a:solidFill>
                <a:latin typeface="Calibri" panose="020F0502020204030204" pitchFamily="34" charset="0"/>
                <a:cs typeface="Calibri" panose="020F0502020204030204" pitchFamily="34" charset="0"/>
              </a:rPr>
              <a:t>taxi</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/*.json'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FIELDQUOTE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MAX</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json_line</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8876909" y="5894561"/>
            <a:ext cx="3190875" cy="561975"/>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6226629" y="1594812"/>
            <a:ext cx="1513114" cy="37550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A4CC55F6-C078-4C68-B9FF-5FE4B8179D5D}"/>
              </a:ext>
            </a:extLst>
          </p:cNvPr>
          <p:cNvSpPr/>
          <p:nvPr/>
        </p:nvSpPr>
        <p:spPr bwMode="auto">
          <a:xfrm>
            <a:off x="6226629" y="3760311"/>
            <a:ext cx="1513114" cy="3272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D7D7199-1C7D-48AF-A627-EA5C79D32124}"/>
              </a:ext>
            </a:extLst>
          </p:cNvPr>
          <p:cNvSpPr/>
          <p:nvPr/>
        </p:nvSpPr>
        <p:spPr bwMode="auto">
          <a:xfrm>
            <a:off x="5976257" y="4479526"/>
            <a:ext cx="2906486" cy="78366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14300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Automatic schema inference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OPENROWSET will automatically determine columns and types of data stored in external file.</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No need to up-front analyze file structure to query the file</a:t>
            </a:r>
          </a:p>
          <a:p>
            <a:pPr>
              <a:lnSpc>
                <a:spcPct val="100000"/>
              </a:lnSpc>
              <a:spcAft>
                <a:spcPts val="600"/>
              </a:spcAft>
            </a:pPr>
            <a:r>
              <a:rPr lang="en-US" sz="1600" dirty="0"/>
              <a:t>OPENROWSET identifies columns and their types based on underlying file metadata.</a:t>
            </a:r>
          </a:p>
          <a:p>
            <a:pPr>
              <a:lnSpc>
                <a:spcPct val="100000"/>
              </a:lnSpc>
              <a:spcAft>
                <a:spcPts val="600"/>
              </a:spcAft>
            </a:pPr>
            <a:r>
              <a:rPr lang="en-US" sz="1600" dirty="0"/>
              <a:t>Perfect solution for data exploration where schema is unknown.</a:t>
            </a:r>
          </a:p>
          <a:p>
            <a:pPr>
              <a:lnSpc>
                <a:spcPct val="100000"/>
              </a:lnSpc>
              <a:spcAft>
                <a:spcPts val="600"/>
              </a:spcAft>
            </a:pPr>
            <a:r>
              <a:rPr lang="en-US" sz="1600" dirty="0"/>
              <a:t>The functionality is available for both parquet &amp; </a:t>
            </a:r>
            <a:r>
              <a:rPr lang="en-US" sz="1600" dirty="0">
                <a:solidFill>
                  <a:schemeClr val="tx1"/>
                </a:solidFill>
              </a:rPr>
              <a:t>CSV</a:t>
            </a:r>
            <a:r>
              <a:rPr lang="en-US" sz="1600" dirty="0"/>
              <a:t> files.</a:t>
            </a:r>
          </a:p>
        </p:txBody>
      </p:sp>
      <p:sp>
        <p:nvSpPr>
          <p:cNvPr id="2" name="Rectangle 1">
            <a:extLst>
              <a:ext uri="{FF2B5EF4-FFF2-40B4-BE49-F238E27FC236}">
                <a16:creationId xmlns:a16="http://schemas.microsoft.com/office/drawing/2014/main" id="{3D762971-6C37-4EAD-B85D-D0C249E85767}"/>
              </a:ext>
            </a:extLst>
          </p:cNvPr>
          <p:cNvSpPr/>
          <p:nvPr/>
        </p:nvSpPr>
        <p:spPr>
          <a:xfrm>
            <a:off x="6060034" y="1064169"/>
            <a:ext cx="5982091" cy="830997"/>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8" name="Picture 7">
            <a:extLst>
              <a:ext uri="{FF2B5EF4-FFF2-40B4-BE49-F238E27FC236}">
                <a16:creationId xmlns:a16="http://schemas.microsoft.com/office/drawing/2014/main" id="{3B155C0D-6EE1-4FA5-A2D4-8AE87B3C65F2}"/>
              </a:ext>
            </a:extLst>
          </p:cNvPr>
          <p:cNvPicPr>
            <a:picLocks noChangeAspect="1"/>
          </p:cNvPicPr>
          <p:nvPr/>
        </p:nvPicPr>
        <p:blipFill>
          <a:blip r:embed="rId3"/>
          <a:stretch>
            <a:fillRect/>
          </a:stretch>
        </p:blipFill>
        <p:spPr>
          <a:xfrm>
            <a:off x="6060034" y="2355376"/>
            <a:ext cx="6096000" cy="1073624"/>
          </a:xfrm>
          <a:prstGeom prst="rect">
            <a:avLst/>
          </a:prstGeom>
          <a:ln w="12700">
            <a:solidFill>
              <a:schemeClr val="bg2">
                <a:lumMod val="50000"/>
              </a:schemeClr>
            </a:solidFill>
          </a:ln>
        </p:spPr>
      </p:pic>
      <p:sp>
        <p:nvSpPr>
          <p:cNvPr id="12" name="Rectangle 11">
            <a:extLst>
              <a:ext uri="{FF2B5EF4-FFF2-40B4-BE49-F238E27FC236}">
                <a16:creationId xmlns:a16="http://schemas.microsoft.com/office/drawing/2014/main" id="{E5B76D3E-15DC-40D2-B797-9B57797A8B1F}"/>
              </a:ext>
            </a:extLst>
          </p:cNvPr>
          <p:cNvSpPr/>
          <p:nvPr/>
        </p:nvSpPr>
        <p:spPr>
          <a:xfrm>
            <a:off x="6060033" y="3769849"/>
            <a:ext cx="5982091" cy="1754326"/>
          </a:xfrm>
          <a:prstGeom prst="rect">
            <a:avLst/>
          </a:prstGeom>
          <a:ln>
            <a:solidFill>
              <a:schemeClr val="bg2">
                <a:lumMod val="50000"/>
              </a:schemeClr>
            </a:solidFill>
          </a:ln>
        </p:spPr>
        <p:txBody>
          <a:bodyPr wrap="square">
            <a:spAutoFit/>
          </a:bodyPr>
          <a:lstStyle/>
          <a:p>
            <a:r>
              <a:rPr lang="en-US" sz="1200" b="0" dirty="0">
                <a:solidFill>
                  <a:srgbClr val="0000FF"/>
                </a:solidFill>
                <a:effectLst/>
                <a:latin typeface="Consolas" panose="020B0609020204030204" pitchFamily="49" charset="0"/>
              </a:rPr>
              <a:t>SELECT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TOP</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100</a:t>
            </a:r>
            <a:r>
              <a:rPr lang="en-US" sz="1200" b="0" dirty="0">
                <a:solidFill>
                  <a:srgbClr val="000000"/>
                </a:solidFill>
                <a:effectLst/>
                <a:latin typeface="Consolas" panose="020B0609020204030204" pitchFamily="49" charset="0"/>
              </a:rPr>
              <a:t> *</a:t>
            </a:r>
          </a:p>
          <a:p>
            <a:r>
              <a:rPr lang="en-US" sz="1200" b="0" dirty="0">
                <a:solidFill>
                  <a:srgbClr val="0000FF"/>
                </a:solidFill>
                <a:effectLst/>
                <a:latin typeface="Consolas" panose="020B0609020204030204" pitchFamily="49" charset="0"/>
              </a:rPr>
              <a:t>FROM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63B00"/>
                </a:solidFill>
                <a:effectLst/>
                <a:latin typeface="Consolas" panose="020B0609020204030204" pitchFamily="49" charset="0"/>
              </a:rPr>
              <a:t>OPENROWSET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BULK</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'https://azuresynapsesa.dfs.core.windows.net/default/</a:t>
            </a:r>
            <a:r>
              <a:rPr lang="en-US" sz="1200" b="0" dirty="0" err="1">
                <a:solidFill>
                  <a:srgbClr val="A31515"/>
                </a:solidFill>
                <a:effectLst/>
                <a:latin typeface="Consolas" panose="020B0609020204030204" pitchFamily="49" charset="0"/>
              </a:rPr>
              <a:t>RetailData</a:t>
            </a:r>
            <a:r>
              <a:rPr lang="en-US" sz="1200" b="0" dirty="0">
                <a:solidFill>
                  <a:srgbClr val="A31515"/>
                </a:solidFill>
                <a:effectLst/>
                <a:latin typeface="Consolas" panose="020B0609020204030204" pitchFamily="49" charset="0"/>
              </a:rPr>
              <a:t>/StoreDemoGraphics.csv'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FORMAT</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PARSER_VERSION=</a:t>
            </a:r>
            <a:r>
              <a:rPr lang="en-US" sz="1200" b="0" dirty="0">
                <a:solidFill>
                  <a:srgbClr val="A31515"/>
                </a:solidFill>
                <a:effectLst/>
                <a:latin typeface="Consolas" panose="020B0609020204030204" pitchFamily="49" charset="0"/>
              </a:rPr>
              <a:t>'2.0'</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HEADER_ROW = </a:t>
            </a:r>
            <a:r>
              <a:rPr lang="en-US" sz="1200" b="0" dirty="0">
                <a:solidFill>
                  <a:srgbClr val="0000FF"/>
                </a:solidFill>
                <a:effectLst/>
                <a:latin typeface="Consolas" panose="020B0609020204030204" pitchFamily="49" charset="0"/>
              </a:rPr>
              <a:t>TRUE</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[result]</a:t>
            </a:r>
          </a:p>
        </p:txBody>
      </p:sp>
      <p:pic>
        <p:nvPicPr>
          <p:cNvPr id="14" name="Picture 13">
            <a:extLst>
              <a:ext uri="{FF2B5EF4-FFF2-40B4-BE49-F238E27FC236}">
                <a16:creationId xmlns:a16="http://schemas.microsoft.com/office/drawing/2014/main" id="{12A936EA-6059-410F-B312-3E9315A0AE94}"/>
              </a:ext>
            </a:extLst>
          </p:cNvPr>
          <p:cNvPicPr>
            <a:picLocks noChangeAspect="1"/>
          </p:cNvPicPr>
          <p:nvPr/>
        </p:nvPicPr>
        <p:blipFill>
          <a:blip r:embed="rId4"/>
          <a:stretch>
            <a:fillRect/>
          </a:stretch>
        </p:blipFill>
        <p:spPr>
          <a:xfrm>
            <a:off x="5296243" y="5765144"/>
            <a:ext cx="6859791" cy="830996"/>
          </a:xfrm>
          <a:prstGeom prst="rect">
            <a:avLst/>
          </a:prstGeom>
        </p:spPr>
      </p:pic>
    </p:spTree>
    <p:extLst>
      <p:ext uri="{BB962C8B-B14F-4D97-AF65-F5344CB8AC3E}">
        <p14:creationId xmlns:p14="http://schemas.microsoft.com/office/powerpoint/2010/main" val="222134095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Defined the query result schema inline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Specify columns and types at query time.</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Define result schema at query time in WITH clause.</a:t>
            </a:r>
          </a:p>
          <a:p>
            <a:pPr>
              <a:lnSpc>
                <a:spcPct val="100000"/>
              </a:lnSpc>
              <a:spcAft>
                <a:spcPts val="600"/>
              </a:spcAft>
            </a:pPr>
            <a:r>
              <a:rPr lang="en-US" sz="1600"/>
              <a:t>No need for external format files.</a:t>
            </a:r>
          </a:p>
          <a:p>
            <a:pPr>
              <a:lnSpc>
                <a:spcPct val="100000"/>
              </a:lnSpc>
              <a:spcAft>
                <a:spcPts val="600"/>
              </a:spcAft>
            </a:pPr>
            <a:r>
              <a:rPr lang="en-US" sz="1600"/>
              <a:t>Explicitly define exact return types, their sizes, and collations.</a:t>
            </a:r>
          </a:p>
          <a:p>
            <a:pPr>
              <a:lnSpc>
                <a:spcPct val="100000"/>
              </a:lnSpc>
              <a:spcAft>
                <a:spcPts val="600"/>
              </a:spcAft>
            </a:pPr>
            <a:r>
              <a:rPr lang="en-US" sz="1600"/>
              <a:t>Improve performance by column elimination in parquet files.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5828909" y="3394549"/>
            <a:ext cx="6067441" cy="1068594"/>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5828909" y="1813816"/>
            <a:ext cx="3739634" cy="12550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87839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6425" y="286527"/>
            <a:ext cx="11297489" cy="694078"/>
          </a:xfrm>
        </p:spPr>
        <p:txBody>
          <a:bodyPr/>
          <a:lstStyle/>
          <a:p>
            <a:r>
              <a:rPr lang="en-US"/>
              <a:t>Customize the content parsing to fit your case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6424" y="1129914"/>
            <a:ext cx="5555965" cy="4526168"/>
          </a:xfrm>
        </p:spPr>
        <p:txBody>
          <a:bodyPr/>
          <a:lstStyle/>
          <a:p>
            <a:pPr>
              <a:lnSpc>
                <a:spcPct val="110000"/>
              </a:lnSpc>
              <a:spcAft>
                <a:spcPts val="600"/>
              </a:spcAft>
            </a:pPr>
            <a:r>
              <a:rPr lang="en-US" sz="1800" dirty="0">
                <a:solidFill>
                  <a:schemeClr val="tx2"/>
                </a:solidFill>
                <a:latin typeface="+mj-lt"/>
              </a:rPr>
              <a:t>Overview</a:t>
            </a:r>
          </a:p>
          <a:p>
            <a:r>
              <a:rPr lang="en-US" sz="1600" dirty="0"/>
              <a:t>Uses OPENROWSET function to access data from various types of CSV files.</a:t>
            </a:r>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Ability to read CSV files with custom format</a:t>
            </a:r>
          </a:p>
          <a:p>
            <a:pPr marL="285750" indent="-285750">
              <a:lnSpc>
                <a:spcPct val="100000"/>
              </a:lnSpc>
              <a:spcAft>
                <a:spcPts val="600"/>
              </a:spcAft>
              <a:buFont typeface="Arial" panose="020B0604020202020204" pitchFamily="34" charset="0"/>
              <a:buChar char="•"/>
            </a:pPr>
            <a:r>
              <a:rPr lang="en-US" sz="1600" dirty="0"/>
              <a:t>With or without header row</a:t>
            </a:r>
          </a:p>
          <a:p>
            <a:pPr marL="285750" indent="-285750">
              <a:lnSpc>
                <a:spcPct val="100000"/>
              </a:lnSpc>
              <a:spcAft>
                <a:spcPts val="600"/>
              </a:spcAft>
              <a:buFont typeface="Arial" panose="020B0604020202020204" pitchFamily="34" charset="0"/>
              <a:buChar char="•"/>
            </a:pPr>
            <a:r>
              <a:rPr lang="en-US" sz="1600" dirty="0"/>
              <a:t>Handle any new-line terminator (Windows or Unix style)</a:t>
            </a:r>
          </a:p>
          <a:p>
            <a:pPr marL="285750" indent="-285750">
              <a:lnSpc>
                <a:spcPct val="100000"/>
              </a:lnSpc>
              <a:spcAft>
                <a:spcPts val="600"/>
              </a:spcAft>
              <a:buFont typeface="Arial" panose="020B0604020202020204" pitchFamily="34" charset="0"/>
              <a:buChar char="•"/>
            </a:pPr>
            <a:r>
              <a:rPr lang="en-US" sz="1600" dirty="0"/>
              <a:t>Use custom field terminator and quote character</a:t>
            </a:r>
          </a:p>
          <a:p>
            <a:pPr marL="285750" indent="-285750">
              <a:lnSpc>
                <a:spcPct val="100000"/>
              </a:lnSpc>
              <a:spcAft>
                <a:spcPts val="600"/>
              </a:spcAft>
              <a:buFont typeface="Arial" panose="020B0604020202020204" pitchFamily="34" charset="0"/>
              <a:buChar char="•"/>
            </a:pPr>
            <a:r>
              <a:rPr lang="en-US" sz="1600" dirty="0"/>
              <a:t>Read UTF-8 and UTF-18 encoded files</a:t>
            </a:r>
          </a:p>
          <a:p>
            <a:pPr marL="285750" indent="-285750">
              <a:lnSpc>
                <a:spcPct val="100000"/>
              </a:lnSpc>
              <a:spcAft>
                <a:spcPts val="600"/>
              </a:spcAft>
              <a:buFont typeface="Arial" panose="020B0604020202020204" pitchFamily="34" charset="0"/>
              <a:buChar char="•"/>
            </a:pPr>
            <a:r>
              <a:rPr lang="en-US" sz="1600" dirty="0"/>
              <a:t>Use only a subset of columns by specifying column position after column types</a:t>
            </a:r>
          </a:p>
        </p:txBody>
      </p:sp>
      <p:sp>
        <p:nvSpPr>
          <p:cNvPr id="6" name="Rectangle 5">
            <a:extLst>
              <a:ext uri="{FF2B5EF4-FFF2-40B4-BE49-F238E27FC236}">
                <a16:creationId xmlns:a16="http://schemas.microsoft.com/office/drawing/2014/main" id="{849A4E53-4D3A-4A60-B1E7-3DC8F1787A15}"/>
              </a:ext>
            </a:extLst>
          </p:cNvPr>
          <p:cNvSpPr/>
          <p:nvPr/>
        </p:nvSpPr>
        <p:spPr>
          <a:xfrm>
            <a:off x="6075169" y="2208221"/>
            <a:ext cx="6096000" cy="3046988"/>
          </a:xfrm>
          <a:prstGeom prst="rect">
            <a:avLst/>
          </a:prstGeom>
          <a:ln>
            <a:solidFill>
              <a:schemeClr val="bg2">
                <a:lumMod val="50000"/>
              </a:schemeClr>
            </a:solidFill>
          </a:ln>
        </p:spPr>
        <p:txBody>
          <a:bodyPr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a:cs typeface="Calibri"/>
              </a:rPr>
              <a:t>    [population] </a:t>
            </a:r>
            <a:r>
              <a:rPr kumimoji="0" lang="en-US" sz="1200" b="0" i="0" u="none" strike="noStrike" kern="1200" cap="none" spc="0" normalizeH="0" baseline="0" noProof="0" dirty="0" err="1">
                <a:ln>
                  <a:noFill/>
                </a:ln>
                <a:solidFill>
                  <a:srgbClr val="0000FF"/>
                </a:solidFill>
                <a:effectLst/>
                <a:uLnTx/>
                <a:uFillTx/>
                <a:latin typeface="Calibri"/>
                <a:cs typeface="Calibri"/>
              </a:rPr>
              <a:t>bigint</a:t>
            </a:r>
            <a:r>
              <a:rPr kumimoji="0" lang="en-US" sz="1200" b="0" i="0" u="none" strike="noStrike" kern="1200" cap="none" spc="0" normalizeH="0" baseline="0" noProof="0" dirty="0">
                <a:ln>
                  <a:noFill/>
                </a:ln>
                <a:solidFill>
                  <a:srgbClr val="212121"/>
                </a:solidFill>
                <a:effectLst/>
                <a:uLnTx/>
                <a:uFillTx/>
                <a:latin typeface="Calibri"/>
                <a:cs typeface="Calibri"/>
              </a:rPr>
              <a:t> </a:t>
            </a:r>
            <a:r>
              <a:rPr lang="en-US" sz="1200" dirty="0">
                <a:solidFill>
                  <a:srgbClr val="212121"/>
                </a:solidFill>
                <a:latin typeface="Calibri"/>
                <a:cs typeface="Calibri"/>
              </a:rPr>
              <a:t>9</a:t>
            </a:r>
            <a:endParaRPr lang="en-US" sz="12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'Luxembourg'</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2017</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30" y="5949287"/>
            <a:ext cx="3190875" cy="561975"/>
          </a:xfrm>
          <a:prstGeom prst="rect">
            <a:avLst/>
          </a:prstGeom>
          <a:ln w="12700">
            <a:solidFill>
              <a:schemeClr val="bg2">
                <a:lumMod val="50000"/>
              </a:schemeClr>
            </a:solidFill>
          </a:ln>
        </p:spPr>
      </p:pic>
      <p:sp>
        <p:nvSpPr>
          <p:cNvPr id="8" name="Rectangle 7">
            <a:extLst>
              <a:ext uri="{FF2B5EF4-FFF2-40B4-BE49-F238E27FC236}">
                <a16:creationId xmlns:a16="http://schemas.microsoft.com/office/drawing/2014/main" id="{8DF8401A-84C4-4F84-A44C-CD43345569E9}"/>
              </a:ext>
            </a:extLst>
          </p:cNvPr>
          <p:cNvSpPr/>
          <p:nvPr/>
        </p:nvSpPr>
        <p:spPr bwMode="auto">
          <a:xfrm>
            <a:off x="6335485" y="2891412"/>
            <a:ext cx="1752599" cy="52670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CB9A0EE-9359-4C05-8639-0DB95652D948}"/>
              </a:ext>
            </a:extLst>
          </p:cNvPr>
          <p:cNvSpPr/>
          <p:nvPr/>
        </p:nvSpPr>
        <p:spPr bwMode="auto">
          <a:xfrm>
            <a:off x="7443703" y="4274084"/>
            <a:ext cx="191250" cy="18881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69D9D27-85C3-4A7F-A0B6-368FCB65F649}"/>
              </a:ext>
            </a:extLst>
          </p:cNvPr>
          <p:cNvSpPr/>
          <p:nvPr/>
        </p:nvSpPr>
        <p:spPr bwMode="auto">
          <a:xfrm>
            <a:off x="8053551" y="3682245"/>
            <a:ext cx="230480" cy="26927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197557D-E25F-4FA2-ADCD-76878AE202BE}"/>
              </a:ext>
            </a:extLst>
          </p:cNvPr>
          <p:cNvSpPr/>
          <p:nvPr/>
        </p:nvSpPr>
        <p:spPr bwMode="auto">
          <a:xfrm>
            <a:off x="7119259" y="4098033"/>
            <a:ext cx="247994" cy="18881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23B20C3-E606-4838-A1B3-CB846081492E}"/>
              </a:ext>
            </a:extLst>
          </p:cNvPr>
          <p:cNvSpPr/>
          <p:nvPr/>
        </p:nvSpPr>
        <p:spPr bwMode="auto">
          <a:xfrm>
            <a:off x="8286405" y="3853541"/>
            <a:ext cx="230479" cy="24136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3B6E8D84-3F92-43CD-9443-108D82DB6C24}"/>
              </a:ext>
            </a:extLst>
          </p:cNvPr>
          <p:cNvSpPr/>
          <p:nvPr/>
        </p:nvSpPr>
        <p:spPr bwMode="auto">
          <a:xfrm>
            <a:off x="9807747" y="3684613"/>
            <a:ext cx="1415143" cy="1017425"/>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Second, fourth, seventh and ninth columns are returned</a:t>
            </a:r>
          </a:p>
        </p:txBody>
      </p:sp>
      <p:cxnSp>
        <p:nvCxnSpPr>
          <p:cNvPr id="14" name="Straight Arrow Connector 13">
            <a:extLst>
              <a:ext uri="{FF2B5EF4-FFF2-40B4-BE49-F238E27FC236}">
                <a16:creationId xmlns:a16="http://schemas.microsoft.com/office/drawing/2014/main" id="{6EDE9D71-5C43-4386-881D-200918BF4958}"/>
              </a:ext>
            </a:extLst>
          </p:cNvPr>
          <p:cNvCxnSpPr>
            <a:cxnSpLocks/>
            <a:stCxn id="2" idx="1"/>
            <a:endCxn id="10" idx="3"/>
          </p:cNvCxnSpPr>
          <p:nvPr/>
        </p:nvCxnSpPr>
        <p:spPr>
          <a:xfrm flipH="1" flipV="1">
            <a:off x="8284031" y="3816880"/>
            <a:ext cx="1523716" cy="376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0635CAA-46AD-4D48-946E-5BCF90970F13}"/>
              </a:ext>
            </a:extLst>
          </p:cNvPr>
          <p:cNvCxnSpPr>
            <a:cxnSpLocks/>
            <a:stCxn id="2" idx="1"/>
            <a:endCxn id="12" idx="3"/>
          </p:cNvCxnSpPr>
          <p:nvPr/>
        </p:nvCxnSpPr>
        <p:spPr>
          <a:xfrm flipH="1" flipV="1">
            <a:off x="8516884" y="3974224"/>
            <a:ext cx="1290863" cy="219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CC3A2B-0BFE-4C19-A44D-625F3CA132A6}"/>
              </a:ext>
            </a:extLst>
          </p:cNvPr>
          <p:cNvCxnSpPr>
            <a:cxnSpLocks/>
            <a:stCxn id="2" idx="1"/>
            <a:endCxn id="11" idx="3"/>
          </p:cNvCxnSpPr>
          <p:nvPr/>
        </p:nvCxnSpPr>
        <p:spPr>
          <a:xfrm flipH="1" flipV="1">
            <a:off x="7367253" y="4192439"/>
            <a:ext cx="2440494" cy="8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82B43C-F001-4713-8212-E3113775B5AB}"/>
              </a:ext>
            </a:extLst>
          </p:cNvPr>
          <p:cNvCxnSpPr>
            <a:cxnSpLocks/>
            <a:stCxn id="2" idx="1"/>
            <a:endCxn id="9" idx="3"/>
          </p:cNvCxnSpPr>
          <p:nvPr/>
        </p:nvCxnSpPr>
        <p:spPr>
          <a:xfrm flipH="1">
            <a:off x="7634953" y="4193326"/>
            <a:ext cx="2172794" cy="1751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029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right)">
                                      <p:cBhvr>
                                        <p:cTn id="30" dur="500"/>
                                        <p:tgtEl>
                                          <p:spTgt spid="16"/>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00"/>
                                        <p:tgtEl>
                                          <p:spTgt spid="22"/>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right)">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7859015" cy="758022"/>
          </a:xfrm>
        </p:spPr>
        <p:txBody>
          <a:bodyPr/>
          <a:lstStyle/>
          <a:p>
            <a:r>
              <a:rPr lang="en-US"/>
              <a:t>Easily query multiple files, with wildcards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from</a:t>
            </a:r>
          </a:p>
          <a:p>
            <a:pPr>
              <a:lnSpc>
                <a:spcPct val="100000"/>
              </a:lnSpc>
              <a:spcAft>
                <a:spcPts val="600"/>
              </a:spcAft>
            </a:pPr>
            <a:r>
              <a:rPr lang="en-US" sz="1600"/>
              <a:t>multiple files or folders using wildcards in path</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Offers reading multiple files/folders through usage of wildcards</a:t>
            </a:r>
          </a:p>
          <a:p>
            <a:pPr>
              <a:lnSpc>
                <a:spcPct val="100000"/>
              </a:lnSpc>
              <a:spcAft>
                <a:spcPts val="600"/>
              </a:spcAft>
            </a:pPr>
            <a:r>
              <a:rPr lang="en-US" sz="1600"/>
              <a:t>Offers reading specific file/folder </a:t>
            </a:r>
          </a:p>
          <a:p>
            <a:pPr>
              <a:lnSpc>
                <a:spcPct val="100000"/>
              </a:lnSpc>
              <a:spcAft>
                <a:spcPts val="600"/>
              </a:spcAft>
            </a:pPr>
            <a:r>
              <a:rPr lang="en-US" sz="1600"/>
              <a:t>Supports use of multiple wildcards</a:t>
            </a:r>
          </a:p>
          <a:p>
            <a:pPr>
              <a:lnSpc>
                <a:spcPct val="100000"/>
              </a:lnSpc>
              <a:spcAft>
                <a:spcPts val="600"/>
              </a:spcAft>
            </a:pPr>
            <a:endParaRPr lang="en-US" sz="1600"/>
          </a:p>
        </p:txBody>
      </p:sp>
      <p:sp>
        <p:nvSpPr>
          <p:cNvPr id="7" name="Rectangle 6">
            <a:extLst>
              <a:ext uri="{FF2B5EF4-FFF2-40B4-BE49-F238E27FC236}">
                <a16:creationId xmlns:a16="http://schemas.microsoft.com/office/drawing/2014/main" id="{95796E1F-D29A-49C4-A3D4-06B45D178A94}"/>
              </a:ext>
            </a:extLst>
          </p:cNvPr>
          <p:cNvSpPr/>
          <p:nvPr/>
        </p:nvSpPr>
        <p:spPr>
          <a:xfrm>
            <a:off x="5388429" y="1130131"/>
            <a:ext cx="6536480" cy="181588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SELECT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SUM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passenger_count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rides_total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FROM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'https://XYZ.blob.core.windows.net/csv/taxi/year=*/month=1/*.parquet’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GROUP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ORDER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5388429" y="3429000"/>
            <a:ext cx="3307554" cy="2624333"/>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D5AF9D6F-AAFC-4FBD-9000-E5EDD538AF92}"/>
              </a:ext>
            </a:extLst>
          </p:cNvPr>
          <p:cNvSpPr/>
          <p:nvPr/>
        </p:nvSpPr>
        <p:spPr bwMode="auto">
          <a:xfrm>
            <a:off x="9318171" y="1943155"/>
            <a:ext cx="2447404" cy="397274"/>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812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6424" y="286527"/>
            <a:ext cx="10605369" cy="694078"/>
          </a:xfrm>
        </p:spPr>
        <p:txBody>
          <a:bodyPr/>
          <a:lstStyle/>
          <a:p>
            <a:r>
              <a:rPr lang="en-US"/>
              <a:t>Query partitioned data, using the folder structure</a:t>
            </a:r>
          </a:p>
        </p:txBody>
      </p:sp>
      <p:sp>
        <p:nvSpPr>
          <p:cNvPr id="6" name="Rectangle 5">
            <a:extLst>
              <a:ext uri="{FF2B5EF4-FFF2-40B4-BE49-F238E27FC236}">
                <a16:creationId xmlns:a16="http://schemas.microsoft.com/office/drawing/2014/main" id="{35E0F5A5-50FF-4EBB-A5B4-28B5B63BDAFA}"/>
              </a:ext>
            </a:extLst>
          </p:cNvPr>
          <p:cNvSpPr/>
          <p:nvPr/>
        </p:nvSpPr>
        <p:spPr>
          <a:xfrm>
            <a:off x="5291490" y="1223971"/>
            <a:ext cx="6687631" cy="3046988"/>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[month]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COUNT_BIG</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'https://XYZ.blob.core.windows.net/year=*/month=*/</a:t>
            </a:r>
            <a:r>
              <a:rPr lang="en-US" sz="1600" dirty="0">
                <a:solidFill>
                  <a:srgbClr val="A31515"/>
                </a:solidFill>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'2017’</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'10'</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filepath</a:t>
            </a: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5294598" y="5028715"/>
          <a:ext cx="1965345" cy="736600"/>
        </p:xfrm>
        <a:graphic>
          <a:graphicData uri="http://schemas.openxmlformats.org/drawingml/2006/table">
            <a:tbl>
              <a:tblPr>
                <a:tableStyleId>{5C22544A-7EE6-4342-B048-85BDC9FD1C3A}</a:tableStyleId>
              </a:tblPr>
              <a:tblGrid>
                <a:gridCol w="655115">
                  <a:extLst>
                    <a:ext uri="{9D8B030D-6E8A-4147-A177-3AD203B41FA5}">
                      <a16:colId xmlns:a16="http://schemas.microsoft.com/office/drawing/2014/main" val="256315710"/>
                    </a:ext>
                  </a:extLst>
                </a:gridCol>
                <a:gridCol w="655115">
                  <a:extLst>
                    <a:ext uri="{9D8B030D-6E8A-4147-A177-3AD203B41FA5}">
                      <a16:colId xmlns:a16="http://schemas.microsoft.com/office/drawing/2014/main" val="2305391439"/>
                    </a:ext>
                  </a:extLst>
                </a:gridCol>
                <a:gridCol w="655115">
                  <a:extLst>
                    <a:ext uri="{9D8B030D-6E8A-4147-A177-3AD203B41FA5}">
                      <a16:colId xmlns:a16="http://schemas.microsoft.com/office/drawing/2014/main" val="3577009559"/>
                    </a:ext>
                  </a:extLst>
                </a:gridCol>
              </a:tblGrid>
              <a:tr h="184150">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02486277"/>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22482811"/>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7353189"/>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5892279" y="2907145"/>
            <a:ext cx="2724052" cy="674256"/>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6AF67C1-2767-45BF-AAD1-9893FD2A146F}"/>
              </a:ext>
            </a:extLst>
          </p:cNvPr>
          <p:cNvSpPr>
            <a:spLocks noGrp="1"/>
          </p:cNvSpPr>
          <p:nvPr>
            <p:ph type="body" sz="quarter" idx="11"/>
          </p:nvPr>
        </p:nvSpPr>
        <p:spPr>
          <a:xfrm>
            <a:off x="426425" y="1129914"/>
            <a:ext cx="4744289"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partitioned in sub-folders</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Use </a:t>
            </a:r>
            <a:r>
              <a:rPr lang="en-US" sz="1600" err="1"/>
              <a:t>filepath</a:t>
            </a:r>
            <a:r>
              <a:rPr lang="en-US" sz="1600"/>
              <a:t>() function to access actual values from file paths.</a:t>
            </a:r>
          </a:p>
          <a:p>
            <a:pPr>
              <a:lnSpc>
                <a:spcPct val="100000"/>
              </a:lnSpc>
              <a:spcAft>
                <a:spcPts val="600"/>
              </a:spcAft>
            </a:pPr>
            <a:r>
              <a:rPr lang="en-US" sz="1600"/>
              <a:t>Eliminate sub-folders/partitions before the query starts execution</a:t>
            </a:r>
          </a:p>
          <a:p>
            <a:pPr>
              <a:lnSpc>
                <a:spcPct val="100000"/>
              </a:lnSpc>
              <a:spcAft>
                <a:spcPts val="600"/>
              </a:spcAft>
            </a:pPr>
            <a:r>
              <a:rPr lang="en-US" sz="1600"/>
              <a:t>Query Spark/Hive partitioned data sets</a:t>
            </a:r>
          </a:p>
        </p:txBody>
      </p:sp>
    </p:spTree>
    <p:extLst>
      <p:ext uri="{BB962C8B-B14F-4D97-AF65-F5344CB8AC3E}">
        <p14:creationId xmlns:p14="http://schemas.microsoft.com/office/powerpoint/2010/main" val="1697022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62835FBB-67F7-490C-8AC7-6378B9DC0210}"/>
    </a:ext>
  </a:extLst>
</a:theme>
</file>

<file path=ppt/theme/theme5.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95491DC3-DB55-4F6E-89AD-184D827B282C}"/>
    </a:ext>
  </a:extLst>
</a:theme>
</file>

<file path=ppt/theme/theme6.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6634</TotalTime>
  <Words>10157</Words>
  <Application>Microsoft Office PowerPoint</Application>
  <PresentationFormat>Widescreen</PresentationFormat>
  <Paragraphs>1667</Paragraphs>
  <Slides>131</Slides>
  <Notes>58</Notes>
  <HiddenSlides>1</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131</vt:i4>
      </vt:variant>
    </vt:vector>
  </HeadingPairs>
  <TitlesOfParts>
    <vt:vector size="151" baseType="lpstr">
      <vt:lpstr>-apple-system</vt:lpstr>
      <vt:lpstr>Arial</vt:lpstr>
      <vt:lpstr>Arial Nova</vt:lpstr>
      <vt:lpstr>Calibri</vt:lpstr>
      <vt:lpstr>Calibri Light</vt:lpstr>
      <vt:lpstr>Consolas</vt:lpstr>
      <vt:lpstr>MentiText</vt:lpstr>
      <vt:lpstr>Segoe UI</vt:lpstr>
      <vt:lpstr>Segoe UI Black</vt:lpstr>
      <vt:lpstr>Segoe UI Light</vt:lpstr>
      <vt:lpstr>Segoe UI Semibold</vt:lpstr>
      <vt:lpstr>Segoe UI Semilight</vt:lpstr>
      <vt:lpstr>SFMono-Regular</vt:lpstr>
      <vt:lpstr>Wingdings</vt:lpstr>
      <vt:lpstr>Analytics Surge</vt:lpstr>
      <vt:lpstr>2_Microsoft Generic 2019</vt:lpstr>
      <vt:lpstr>Analytics Surge</vt:lpstr>
      <vt:lpstr>2_WHITE TEMPLATE</vt:lpstr>
      <vt:lpstr>Microsoft 365 PPT Template - 2018</vt:lpstr>
      <vt:lpstr>2_Black Template</vt:lpstr>
      <vt:lpstr> Azure Synapse Analytics Technical Boot Camp  Day 1</vt:lpstr>
      <vt:lpstr>PowerPoint Presentation</vt:lpstr>
      <vt:lpstr>PowerPoint Presentation</vt:lpstr>
      <vt:lpstr> Azure Synapse Analytics 101 Limitless analytics service with  unmatched time to insight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Hub – Storage accounts</vt:lpstr>
      <vt:lpstr>Data Hub – Storage accounts</vt:lpstr>
      <vt:lpstr>Data Hub – Storage accounts</vt:lpstr>
      <vt:lpstr>Data Hub – Storage accounts</vt:lpstr>
      <vt:lpstr>Data Hub – Databases</vt:lpstr>
      <vt:lpstr>Data Hub – Databases</vt:lpstr>
      <vt:lpstr>Data Hub – Datasets</vt:lpstr>
      <vt:lpstr>Develop Hub</vt:lpstr>
      <vt:lpstr>Develop Hub - SQL scripts </vt:lpstr>
      <vt:lpstr>Develop Hub - SQL scripts </vt:lpstr>
      <vt:lpstr>Develop Hub - Notebooks </vt:lpstr>
      <vt:lpstr>Develop Hub - Data Flows</vt:lpstr>
      <vt:lpstr>Develop Hub – Power BI</vt:lpstr>
      <vt:lpstr>PowerPoint Presentation</vt:lpstr>
      <vt:lpstr>PowerPoint Presentation</vt:lpstr>
      <vt:lpstr>PowerPoint Presentation</vt:lpstr>
      <vt:lpstr>PowerPoint Presentation</vt:lpstr>
      <vt:lpstr>PowerPoint Presentation</vt:lpstr>
      <vt:lpstr>Integrate Hub </vt:lpstr>
      <vt:lpstr>Monitor Hub</vt:lpstr>
      <vt:lpstr>Manage Hub</vt:lpstr>
      <vt:lpstr>Manage – Linked services</vt:lpstr>
      <vt:lpstr>Manage – Triggers </vt:lpstr>
      <vt:lpstr>Manage – Access Control</vt:lpstr>
      <vt:lpstr>Manage – Source Control</vt:lpstr>
      <vt:lpstr>PowerPoint Presentation</vt:lpstr>
      <vt:lpstr>PowerPoint Presentation</vt:lpstr>
      <vt:lpstr>PowerPoint Presentation</vt:lpstr>
      <vt:lpstr>Data Loading &amp;  Data Lake Organization</vt:lpstr>
      <vt:lpstr>Agenda</vt:lpstr>
      <vt:lpstr>Azure Synapse Analytics</vt:lpstr>
      <vt:lpstr>Ingest - Integration with Pipelines</vt:lpstr>
      <vt:lpstr>Linked services</vt:lpstr>
      <vt:lpstr>90+ Connectors out of the box</vt:lpstr>
      <vt:lpstr>Datasets</vt:lpstr>
      <vt:lpstr>PowerPoint Presentation</vt:lpstr>
      <vt:lpstr>Pipelines</vt:lpstr>
      <vt:lpstr>Pipelines</vt:lpstr>
      <vt:lpstr>Develop Hub - Data Flows</vt:lpstr>
      <vt:lpstr>Dataflow Capabilities</vt:lpstr>
      <vt:lpstr>Triggers</vt:lpstr>
      <vt:lpstr>Manage – Integration runtimes</vt:lpstr>
      <vt:lpstr>Data Movement with Integration Runtimes</vt:lpstr>
      <vt:lpstr>Pop Quiz</vt:lpstr>
      <vt:lpstr>Pop Quiz</vt:lpstr>
      <vt:lpstr>Files and Tables</vt:lpstr>
      <vt:lpstr>COPY command</vt:lpstr>
      <vt:lpstr>Create External Table As Select (Polybase)</vt:lpstr>
      <vt:lpstr>Polybase vs Copy</vt:lpstr>
      <vt:lpstr>Best Practices for Files and Tables</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Export to files with CETAS</vt:lpstr>
      <vt:lpstr>Pop Quiz</vt:lpstr>
      <vt:lpstr>Pop Quiz</vt:lpstr>
      <vt:lpstr>Modern Data Warehouse</vt:lpstr>
      <vt:lpstr>PowerPoint Presentation</vt:lpstr>
      <vt:lpstr>PowerPoint Presentation</vt:lpstr>
      <vt:lpstr>Data Transformations</vt:lpstr>
      <vt:lpstr>Agenda</vt:lpstr>
      <vt:lpstr>Typical Data Transformations</vt:lpstr>
      <vt:lpstr>Applying transformations</vt:lpstr>
      <vt:lpstr>Code based transformations </vt:lpstr>
      <vt:lpstr>Transform with Pipelines</vt:lpstr>
      <vt:lpstr>No Code Transform with Data Flows</vt:lpstr>
      <vt:lpstr>Transform with serverless SQL</vt:lpstr>
      <vt:lpstr>Pop Quiz</vt:lpstr>
      <vt:lpstr>Pop Quiz</vt:lpstr>
      <vt:lpstr>serverless SQL pool</vt:lpstr>
      <vt:lpstr>Recommended usage scenarios</vt:lpstr>
      <vt:lpstr>serverless SQL pool</vt:lpstr>
      <vt:lpstr>Easily explore files on storage</vt:lpstr>
      <vt:lpstr>Easily query files in various formats</vt:lpstr>
      <vt:lpstr>Automatic schema inference</vt:lpstr>
      <vt:lpstr>Defined the query result schema inline</vt:lpstr>
      <vt:lpstr>Customize the content parsing to fit your case</vt:lpstr>
      <vt:lpstr>Easily query multiple files, with wildcards</vt:lpstr>
      <vt:lpstr>Query partitioned data, using the folder structure</vt:lpstr>
      <vt:lpstr>Synapse serverless SQL pool as a logical data warehouse</vt:lpstr>
      <vt:lpstr>Logical Data Warehouse views</vt:lpstr>
      <vt:lpstr>Logical Data Warehouse - tables</vt:lpstr>
      <vt:lpstr>Easy data transformation</vt:lpstr>
      <vt:lpstr>Easy data transformation with CETAS</vt:lpstr>
      <vt:lpstr>UI based data transformation</vt:lpstr>
      <vt:lpstr>Automatic syncing of Spark tables</vt:lpstr>
      <vt:lpstr>Metastore</vt:lpstr>
      <vt:lpstr>Transform with Spark</vt:lpstr>
      <vt:lpstr>Transforming with Spark – Querying SQL Pools</vt:lpstr>
      <vt:lpstr>PowerPoint Presentation</vt:lpstr>
      <vt:lpstr>Create Notebook on files in storage</vt:lpstr>
      <vt:lpstr>PowerPoint Presentation</vt:lpstr>
      <vt:lpstr>PowerPoint Presentation</vt:lpstr>
      <vt:lpstr>PowerPoint Presentation</vt:lpstr>
      <vt:lpstr>Best practices</vt:lpstr>
      <vt:lpstr>Serverless SQL Pools</vt:lpstr>
      <vt:lpstr>CCI vs Heap</vt:lpstr>
      <vt:lpstr>CCI Best Practice</vt:lpstr>
      <vt:lpstr>Automatic statistics management – Dedicated SQL</vt:lpstr>
      <vt:lpstr>Statistics (serverless SQL)</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177</cp:revision>
  <dcterms:created xsi:type="dcterms:W3CDTF">2020-05-01T23:34:12Z</dcterms:created>
  <dcterms:modified xsi:type="dcterms:W3CDTF">2022-01-18T22:37:55Z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